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4" r:id="rId5"/>
    <p:sldId id="265" r:id="rId6"/>
    <p:sldId id="266" r:id="rId7"/>
    <p:sldId id="256" r:id="rId8"/>
    <p:sldId id="261" r:id="rId9"/>
    <p:sldId id="267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00"/>
    <a:srgbClr val="FFD579"/>
    <a:srgbClr val="FFFFFF"/>
    <a:srgbClr val="156082"/>
    <a:srgbClr val="FF000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30"/>
  </p:normalViewPr>
  <p:slideViewPr>
    <p:cSldViewPr snapToGrid="0">
      <p:cViewPr varScale="1">
        <p:scale>
          <a:sx n="95" d="100"/>
          <a:sy n="95" d="100"/>
        </p:scale>
        <p:origin x="90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 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57-3344-9BBA-4D3F19CCB6B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A57-3344-9BBA-4D3F19CCB6BD}"/>
              </c:ext>
            </c:extLst>
          </c:dPt>
          <c:dLbls>
            <c:dLbl>
              <c:idx val="0"/>
              <c:layout>
                <c:manualLayout>
                  <c:x val="-3.2723993460565162E-2"/>
                  <c:y val="-7.566357036644823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  </a:t>
                    </a:r>
                    <a:fld id="{7272FF7C-8A4D-C344-BC8C-57DB4FC8664A}" type="CATEGORYNAME">
                      <a:rPr lang="en-US" sz="2400" b="1" smtClean="0">
                        <a:latin typeface="Avenir Next LT Pro" panose="020B0504020202020204" pitchFamily="34" charset="77"/>
                      </a:rPr>
                      <a:pPr>
                        <a:defRPr sz="2400" b="1"/>
                      </a:pPr>
                      <a:t>[CATEGORY NAME]</a:t>
                    </a:fld>
                    <a:endParaRPr lang="en-US" sz="2400" b="1" dirty="0">
                      <a:latin typeface="Avenir Next LT Pro" panose="020B0504020202020204" pitchFamily="34" charset="77"/>
                    </a:endParaRPr>
                  </a:p>
                </c:rich>
              </c:tx>
              <c:spPr>
                <a:solidFill>
                  <a:srgbClr val="F7F2EE">
                    <a:alpha val="7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55187327094789"/>
                      <c:h val="0.137449669185463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A57-3344-9BBA-4D3F19CCB6BD}"/>
                </c:ext>
              </c:extLst>
            </c:dLbl>
            <c:dLbl>
              <c:idx val="1"/>
              <c:layout>
                <c:manualLayout>
                  <c:x val="1.0124899629459342E-2"/>
                  <c:y val="6.97728844501024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Active </a:t>
                    </a:r>
                    <a:br>
                      <a:rPr lang="en-US" sz="2400" b="1" dirty="0">
                        <a:latin typeface="Avenir Next LT Pro" panose="020B0504020202020204" pitchFamily="34" charset="77"/>
                      </a:rPr>
                    </a:b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 season</a:t>
                    </a:r>
                    <a:endParaRPr lang="en-US" dirty="0"/>
                  </a:p>
                </c:rich>
              </c:tx>
              <c:spPr>
                <a:solidFill>
                  <a:srgbClr val="E8E8E8">
                    <a:alpha val="7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84478924328282"/>
                      <c:h val="0.1489859993453413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CA57-3344-9BBA-4D3F19CCB6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F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Hibernation</c:v>
                </c:pt>
                <c:pt idx="1">
                  <c:v>Saison active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7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57-3344-9BBA-4D3F19CCB6B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F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 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57-3344-9BBA-4D3F19CCB6B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A57-3344-9BBA-4D3F19CCB6BD}"/>
              </c:ext>
            </c:extLst>
          </c:dPt>
          <c:dLbls>
            <c:dLbl>
              <c:idx val="0"/>
              <c:layout>
                <c:manualLayout>
                  <c:x val="-3.2723993460565162E-2"/>
                  <c:y val="-7.566357036644823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  </a:t>
                    </a:r>
                    <a:fld id="{7272FF7C-8A4D-C344-BC8C-57DB4FC8664A}" type="CATEGORYNAME">
                      <a:rPr lang="en-US" sz="2800" b="1" smtClean="0">
                        <a:latin typeface="Avenir Next LT Pro" panose="020B0504020202020204" pitchFamily="34" charset="77"/>
                      </a:rPr>
                      <a:pPr>
                        <a:defRPr sz="2400" b="1"/>
                      </a:pPr>
                      <a:t>[CATEGORY NAME]</a:t>
                    </a:fld>
                    <a:endParaRPr lang="en-US" sz="2400" b="1" dirty="0">
                      <a:latin typeface="Avenir Next LT Pro" panose="020B0504020202020204" pitchFamily="34" charset="77"/>
                    </a:endParaRPr>
                  </a:p>
                </c:rich>
              </c:tx>
              <c:spPr>
                <a:solidFill>
                  <a:srgbClr val="F7F2EE">
                    <a:alpha val="7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55187327094789"/>
                      <c:h val="0.137449669185463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A57-3344-9BBA-4D3F19CCB6BD}"/>
                </c:ext>
              </c:extLst>
            </c:dLbl>
            <c:dLbl>
              <c:idx val="1"/>
              <c:layout>
                <c:manualLayout>
                  <c:x val="1.0124899629459342E-2"/>
                  <c:y val="6.97728844501024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Active </a:t>
                    </a:r>
                    <a:br>
                      <a:rPr lang="en-US" sz="2400" b="1" dirty="0">
                        <a:latin typeface="Avenir Next LT Pro" panose="020B0504020202020204" pitchFamily="34" charset="77"/>
                      </a:rPr>
                    </a:br>
                    <a:r>
                      <a:rPr lang="en-US" sz="2400" b="1" dirty="0">
                        <a:latin typeface="Avenir Next LT Pro" panose="020B0504020202020204" pitchFamily="34" charset="77"/>
                      </a:rPr>
                      <a:t>        season</a:t>
                    </a:r>
                    <a:endParaRPr lang="en-US" dirty="0"/>
                  </a:p>
                </c:rich>
              </c:tx>
              <c:spPr>
                <a:solidFill>
                  <a:srgbClr val="E8E8E8">
                    <a:alpha val="7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884478924328282"/>
                      <c:h val="0.14898599934534135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CA57-3344-9BBA-4D3F19CCB6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F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Hibernation</c:v>
                </c:pt>
                <c:pt idx="1">
                  <c:v>Saison active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7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57-3344-9BBA-4D3F19CCB6BD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EB27C-48D6-984A-8E3C-A1A42BDB128A}" type="datetimeFigureOut">
              <a:rPr lang="en-CA" smtClean="0"/>
              <a:t>2025-07-26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AE1E-5486-C548-8B1B-CEF5981324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898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Marmot illustration from </a:t>
            </a:r>
            <a:r>
              <a:rPr lang="en-CA" dirty="0" err="1"/>
              <a:t>Andrii_oliinyk</a:t>
            </a:r>
            <a:r>
              <a:rPr lang="en-CA" dirty="0"/>
              <a:t> (https://</a:t>
            </a:r>
            <a:r>
              <a:rPr lang="en-CA" dirty="0" err="1"/>
              <a:t>fr.freepik.com</a:t>
            </a:r>
            <a:r>
              <a:rPr lang="en-CA" dirty="0"/>
              <a:t>/auteur/</a:t>
            </a:r>
            <a:r>
              <a:rPr lang="en-CA" dirty="0" err="1"/>
              <a:t>andrii-oliinyk</a:t>
            </a:r>
            <a:r>
              <a:rPr lang="en-CA" dirty="0"/>
              <a:t>)</a:t>
            </a:r>
          </a:p>
          <a:p>
            <a:r>
              <a:rPr lang="en-CA" dirty="0"/>
              <a:t>Dandelion illustration from </a:t>
            </a:r>
            <a:r>
              <a:rPr lang="en-CA" dirty="0" err="1"/>
              <a:t>key_d</a:t>
            </a:r>
            <a:r>
              <a:rPr lang="en-CA" dirty="0"/>
              <a:t> (https://</a:t>
            </a:r>
            <a:r>
              <a:rPr lang="en-CA" dirty="0" err="1"/>
              <a:t>www.freepik.com</a:t>
            </a:r>
            <a:r>
              <a:rPr lang="en-CA" dirty="0"/>
              <a:t>/author/</a:t>
            </a:r>
            <a:r>
              <a:rPr lang="en-CA" dirty="0" err="1"/>
              <a:t>keyd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AE1E-5486-C548-8B1B-CEF59813242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02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3B2D-8027-D67C-15F9-76A9F1717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F8724-2406-BA56-6778-7BFC8314E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6CDEC-7C3B-EACB-8ED1-F3425C541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Marmot illustration originally from </a:t>
            </a:r>
            <a:r>
              <a:rPr lang="en-CA" dirty="0" err="1"/>
              <a:t>Andrii_oliinyk</a:t>
            </a:r>
            <a:r>
              <a:rPr lang="en-CA" dirty="0"/>
              <a:t> (https://</a:t>
            </a:r>
            <a:r>
              <a:rPr lang="en-CA" dirty="0" err="1"/>
              <a:t>fr.freepik.com</a:t>
            </a:r>
            <a:r>
              <a:rPr lang="en-CA" dirty="0"/>
              <a:t>/auteur/</a:t>
            </a:r>
            <a:r>
              <a:rPr lang="en-CA" dirty="0" err="1"/>
              <a:t>andrii-oliinyk</a:t>
            </a:r>
            <a:r>
              <a:rPr lang="en-CA" dirty="0"/>
              <a:t>), </a:t>
            </a:r>
            <a:r>
              <a:rPr lang="en-CA"/>
              <a:t>then modified by AI</a:t>
            </a:r>
          </a:p>
          <a:p>
            <a:endParaRPr lang="en-CA" dirty="0"/>
          </a:p>
          <a:p>
            <a:r>
              <a:rPr lang="en-CA" dirty="0"/>
              <a:t>Dandelion illustration from </a:t>
            </a:r>
            <a:r>
              <a:rPr lang="en-CA" dirty="0" err="1"/>
              <a:t>key_d</a:t>
            </a:r>
            <a:r>
              <a:rPr lang="en-CA" dirty="0"/>
              <a:t> (https://</a:t>
            </a:r>
            <a:r>
              <a:rPr lang="en-CA" dirty="0" err="1"/>
              <a:t>www.freepik.com</a:t>
            </a:r>
            <a:r>
              <a:rPr lang="en-CA" dirty="0"/>
              <a:t>/author/</a:t>
            </a:r>
            <a:r>
              <a:rPr lang="en-CA" dirty="0" err="1"/>
              <a:t>keyd</a:t>
            </a:r>
            <a:r>
              <a:rPr lang="en-CA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1580B-51BC-7EE7-E076-FD4591A69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FAE1E-5486-C548-8B1B-CEF59813242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955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578F-9386-48D7-8E95-1225AF634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F3EEF-03C4-8EBB-0CCC-2DEB78E7B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BED14-2BB5-7D2C-954A-26FE82018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80A0-FE0D-079A-3D7A-80205FC1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EE8D4-19DC-8692-A1E9-6E92CC57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7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06D6-6F91-AE35-25FB-6A2B2CC3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357A1-280A-F949-54C6-B46E4EEA4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3876-5E3A-0868-3371-760C7CFE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C3EDB-BE60-DD27-5773-5323F8DC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06BFC-2DCF-EEFC-4839-38D62F46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4D30A-4DE8-D765-4570-DAA24069E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7176A-EACE-86B6-9BAE-B41B535E2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CA8C-711B-7075-B6EF-94AD21A0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D5A38-E448-20D9-3B86-0D31D882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F4B85-54EF-849D-3C2C-9B237082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1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611B-6C01-18F8-4C0C-A047F299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80D9C-36CF-A542-3667-5FFF389EF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7F01E-AABA-6CE5-A4AF-174B38A3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9CF9-DED0-FFC2-03FB-98B8AEBA3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FE82A-7255-AA1F-B247-6A65899A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8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88FD-CF02-A618-88EE-DC11E566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887FB-0BE3-60CF-E98F-66012B931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CD0E4-0E90-441E-EF9C-10CC599D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5BD1B-85FB-6313-FE2C-1490C9AB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72C96-02F5-8010-F14C-1D434143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8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6047-AA0C-821B-A0B1-BD8046BD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2675B-56A1-3E8A-122E-7CAFF11899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6879D-D85F-0896-2359-E74446422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8561-35FD-9C85-6F75-F2F7E343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4082D-2881-AE4E-CECF-78A9DFB1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4B1B5-0C43-2DBD-55B0-347321CA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60C44-DD9C-1510-4B02-289C0884D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96AF9-C007-68D1-889F-155E9BE57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C9A2D-DE35-211D-C0EF-530595D9A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2FE88-A7F6-014E-5742-0CC1A2D7B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0976A1-2DEF-3535-FCF5-0E329EA05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3696FF-4110-55DA-1652-BACD8863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ACAC4-FE9A-E15F-72E6-30646CAD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F5164-174C-199A-DC72-EB122B7F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6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1CC5-9681-876E-579E-3370229C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2AC78-70CB-E0E0-EEF5-5689BB67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6C4FF-F088-B5D3-3BCA-0566883F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28E32-6447-E2A8-B317-F76285A5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6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CFAE3-2666-1CA3-4410-32BA451C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EC5CB-E8B8-8CEF-496B-31A865FA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9F4B8-11D4-29F8-03DF-097D9162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0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18B2-A354-8B92-F712-6F965E5F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30920-1F96-9CEA-BB71-22E5ACCFB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3E99F-6812-D5B2-CB45-729E50F27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519A5-29D9-8728-8F6C-76788610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E890D-4A1B-9604-E6EB-BCC35152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D5C38-84EA-543A-C3CF-6F05AC4D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CE28-894F-7FC2-ED7C-0DEAE985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BF8A8-1A7A-9BAC-FE60-016839FEC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03E42-F10D-1CBF-A790-329312157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18E57-4F5B-80B8-FA33-1C808F7C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30AFC-889C-F98F-FFB1-BD1D2DC6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B57E4-9A2C-A5E1-33F7-13CBA039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8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1D9AF-BF01-CB2B-9A06-604FE6E4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15C72-F96C-DE89-4EFA-2158090A5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7F1FF-2E83-4291-2591-1E7EA449B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E97E3A-7EAE-AE47-B84C-E0DE5DFF029A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96B59-F225-335F-E3CA-9DA35932DC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14D88-4AE5-7D01-5639-6FF926C0D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AB533-BFF1-074A-8EE8-0902BEDEC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1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chart" Target="../charts/chart1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hart" Target="../charts/chart2.xml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DAD63B-EF87-5288-3233-1420C41CD62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15714"/>
            <a:ext cx="11184866" cy="5059943"/>
            <a:chOff x="0" y="546021"/>
            <a:chExt cx="10180868" cy="424109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1D87D9-5A2C-41E6-676D-878C86BD63EC}"/>
                </a:ext>
              </a:extLst>
            </p:cNvPr>
            <p:cNvGrpSpPr/>
            <p:nvPr/>
          </p:nvGrpSpPr>
          <p:grpSpPr>
            <a:xfrm>
              <a:off x="0" y="546021"/>
              <a:ext cx="7457517" cy="4241093"/>
              <a:chOff x="-2" y="546021"/>
              <a:chExt cx="12936253" cy="61895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 : coins arrondis 4">
                    <a:extLst>
                      <a:ext uri="{FF2B5EF4-FFF2-40B4-BE49-F238E27FC236}">
                        <a16:creationId xmlns:a16="http://schemas.microsoft.com/office/drawing/2014/main" id="{82F563C9-8A5E-3E0E-E6D4-849F7FFB68C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46008" y="5980356"/>
                    <a:ext cx="3890243" cy="755216"/>
                  </a:xfrm>
                  <a:prstGeom prst="roundRect">
                    <a:avLst/>
                  </a:prstGeom>
                  <a:solidFill>
                    <a:schemeClr val="accent1">
                      <a:alpha val="50196"/>
                    </a:schemeClr>
                  </a:solidFill>
                  <a:ln w="381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2800" b="1" noProof="0" dirty="0">
                        <a:latin typeface="Avenir Next LT Pro" panose="020B0504020202020204" pitchFamily="34" charset="77"/>
                      </a:rPr>
                      <a:t>Body mass </a:t>
                    </a:r>
                    <a14:m>
                      <m:oMath xmlns:m="http://schemas.openxmlformats.org/officeDocument/2006/math">
                        <m:r>
                          <a:rPr lang="en-CA" sz="2800" b="1" i="0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↗</m:t>
                        </m:r>
                      </m:oMath>
                    </a14:m>
                    <a:endParaRPr lang="en-CA" sz="2800" b="1" noProof="0" dirty="0"/>
                  </a:p>
                </p:txBody>
              </p:sp>
            </mc:Choice>
            <mc:Fallback xmlns="">
              <p:sp>
                <p:nvSpPr>
                  <p:cNvPr id="15" name="Rectangle : coins arrondis 4">
                    <a:extLst>
                      <a:ext uri="{FF2B5EF4-FFF2-40B4-BE49-F238E27FC236}">
                        <a16:creationId xmlns:a16="http://schemas.microsoft.com/office/drawing/2014/main" id="{82F563C9-8A5E-3E0E-E6D4-849F7FFB68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6008" y="5980356"/>
                    <a:ext cx="3890243" cy="755216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 l="-2020" t="-1923" b="-15385"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Explosion 1 15">
                <a:extLst>
                  <a:ext uri="{FF2B5EF4-FFF2-40B4-BE49-F238E27FC236}">
                    <a16:creationId xmlns:a16="http://schemas.microsoft.com/office/drawing/2014/main" id="{0C8EC76E-35F0-F425-4C22-CFBEDD4BCB3A}"/>
                  </a:ext>
                </a:extLst>
              </p:cNvPr>
              <p:cNvSpPr/>
              <p:nvPr/>
            </p:nvSpPr>
            <p:spPr>
              <a:xfrm>
                <a:off x="-2" y="546021"/>
                <a:ext cx="5775165" cy="2124000"/>
              </a:xfrm>
              <a:prstGeom prst="irregularSeal1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300" b="1" noProof="0" dirty="0">
                    <a:latin typeface="Avenir Next LT Pro" panose="020B0504020202020204" pitchFamily="34" charset="77"/>
                  </a:rPr>
                  <a:t>Climate change</a:t>
                </a:r>
              </a:p>
            </p:txBody>
          </p:sp>
          <p:sp>
            <p:nvSpPr>
              <p:cNvPr id="17" name="Rectangle : coins arrondis 22">
                <a:extLst>
                  <a:ext uri="{FF2B5EF4-FFF2-40B4-BE49-F238E27FC236}">
                    <a16:creationId xmlns:a16="http://schemas.microsoft.com/office/drawing/2014/main" id="{47BE88A2-87AB-99C6-699A-9AC29A7A24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00019" y="4287059"/>
                <a:ext cx="2904404" cy="755212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Plasticity</a:t>
                </a:r>
                <a:endParaRPr lang="en-CA" sz="2800" b="1" noProof="0" dirty="0"/>
              </a:p>
            </p:txBody>
          </p:sp>
          <p:sp>
            <p:nvSpPr>
              <p:cNvPr id="18" name="Rectangle : coins arrondis 23">
                <a:extLst>
                  <a:ext uri="{FF2B5EF4-FFF2-40B4-BE49-F238E27FC236}">
                    <a16:creationId xmlns:a16="http://schemas.microsoft.com/office/drawing/2014/main" id="{6641AEB3-A431-CB7E-163B-82583EFE9F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30019" y="5550735"/>
                <a:ext cx="2996105" cy="767800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Evolution</a:t>
                </a:r>
                <a:endParaRPr lang="en-CA" b="1" noProof="0" dirty="0"/>
              </a:p>
            </p:txBody>
          </p:sp>
          <p:sp>
            <p:nvSpPr>
              <p:cNvPr id="19" name="Forme libre 26">
                <a:extLst>
                  <a:ext uri="{FF2B5EF4-FFF2-40B4-BE49-F238E27FC236}">
                    <a16:creationId xmlns:a16="http://schemas.microsoft.com/office/drawing/2014/main" id="{9355D58B-D0F8-111F-9D39-013C3D8BD966}"/>
                  </a:ext>
                </a:extLst>
              </p:cNvPr>
              <p:cNvSpPr/>
              <p:nvPr/>
            </p:nvSpPr>
            <p:spPr>
              <a:xfrm>
                <a:off x="11008426" y="5045346"/>
                <a:ext cx="72188" cy="875474"/>
              </a:xfrm>
              <a:custGeom>
                <a:avLst/>
                <a:gdLst>
                  <a:gd name="connsiteX0" fmla="*/ 0 w 573206"/>
                  <a:gd name="connsiteY0" fmla="*/ 0 h 887105"/>
                  <a:gd name="connsiteX1" fmla="*/ 477671 w 573206"/>
                  <a:gd name="connsiteY1" fmla="*/ 368490 h 887105"/>
                  <a:gd name="connsiteX2" fmla="*/ 573206 w 573206"/>
                  <a:gd name="connsiteY2" fmla="*/ 887105 h 887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3206" h="887105">
                    <a:moveTo>
                      <a:pt x="0" y="0"/>
                    </a:moveTo>
                    <a:cubicBezTo>
                      <a:pt x="191068" y="110319"/>
                      <a:pt x="382137" y="220639"/>
                      <a:pt x="477671" y="368490"/>
                    </a:cubicBezTo>
                    <a:cubicBezTo>
                      <a:pt x="573205" y="516341"/>
                      <a:pt x="573205" y="701723"/>
                      <a:pt x="573206" y="887105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  <a:headEnd type="none" w="med" len="med"/>
                <a:tailEnd type="triangl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73206"/>
                          <a:gd name="connsiteY0" fmla="*/ 0 h 887105"/>
                          <a:gd name="connsiteX1" fmla="*/ 477671 w 573206"/>
                          <a:gd name="connsiteY1" fmla="*/ 368490 h 887105"/>
                          <a:gd name="connsiteX2" fmla="*/ 573206 w 573206"/>
                          <a:gd name="connsiteY2" fmla="*/ 887105 h 8871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73206" h="887105" extrusionOk="0">
                            <a:moveTo>
                              <a:pt x="0" y="0"/>
                            </a:moveTo>
                            <a:cubicBezTo>
                              <a:pt x="166656" y="95261"/>
                              <a:pt x="363541" y="227618"/>
                              <a:pt x="477671" y="368490"/>
                            </a:cubicBezTo>
                            <a:cubicBezTo>
                              <a:pt x="586088" y="519053"/>
                              <a:pt x="553187" y="702360"/>
                              <a:pt x="573206" y="887105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sp>
            <p:nvSpPr>
              <p:cNvPr id="20" name="Forme libre 27">
                <a:extLst>
                  <a:ext uri="{FF2B5EF4-FFF2-40B4-BE49-F238E27FC236}">
                    <a16:creationId xmlns:a16="http://schemas.microsoft.com/office/drawing/2014/main" id="{55517D63-1775-8966-DBAE-F0D814E7B374}"/>
                  </a:ext>
                </a:extLst>
              </p:cNvPr>
              <p:cNvSpPr/>
              <p:nvPr/>
            </p:nvSpPr>
            <p:spPr>
              <a:xfrm>
                <a:off x="7991866" y="6219987"/>
                <a:ext cx="1054137" cy="181604"/>
              </a:xfrm>
              <a:custGeom>
                <a:avLst/>
                <a:gdLst>
                  <a:gd name="connsiteX0" fmla="*/ 0 w 1487606"/>
                  <a:gd name="connsiteY0" fmla="*/ 0 h 437519"/>
                  <a:gd name="connsiteX1" fmla="*/ 518615 w 1487606"/>
                  <a:gd name="connsiteY1" fmla="*/ 368489 h 437519"/>
                  <a:gd name="connsiteX2" fmla="*/ 1487606 w 1487606"/>
                  <a:gd name="connsiteY2" fmla="*/ 436728 h 437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7606" h="437519">
                    <a:moveTo>
                      <a:pt x="0" y="0"/>
                    </a:moveTo>
                    <a:cubicBezTo>
                      <a:pt x="135340" y="147850"/>
                      <a:pt x="270681" y="295701"/>
                      <a:pt x="518615" y="368489"/>
                    </a:cubicBezTo>
                    <a:cubicBezTo>
                      <a:pt x="766549" y="441277"/>
                      <a:pt x="1127077" y="439002"/>
                      <a:pt x="1487606" y="436728"/>
                    </a:cubicBezTo>
                  </a:path>
                </a:pathLst>
              </a:custGeom>
              <a:noFill/>
              <a:ln w="76200">
                <a:solidFill>
                  <a:schemeClr val="accent1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sp>
            <p:nvSpPr>
              <p:cNvPr id="21" name="Forme libre 7">
                <a:extLst>
                  <a:ext uri="{FF2B5EF4-FFF2-40B4-BE49-F238E27FC236}">
                    <a16:creationId xmlns:a16="http://schemas.microsoft.com/office/drawing/2014/main" id="{691B760D-9072-A4DB-8279-C9631FC90EE5}"/>
                  </a:ext>
                </a:extLst>
              </p:cNvPr>
              <p:cNvSpPr/>
              <p:nvPr/>
            </p:nvSpPr>
            <p:spPr>
              <a:xfrm>
                <a:off x="314132" y="2265428"/>
                <a:ext cx="908963" cy="2776842"/>
              </a:xfrm>
              <a:custGeom>
                <a:avLst/>
                <a:gdLst>
                  <a:gd name="connsiteX0" fmla="*/ 463790 w 463790"/>
                  <a:gd name="connsiteY0" fmla="*/ 0 h 846162"/>
                  <a:gd name="connsiteX1" fmla="*/ 40710 w 463790"/>
                  <a:gd name="connsiteY1" fmla="*/ 286603 h 846162"/>
                  <a:gd name="connsiteX2" fmla="*/ 40710 w 463790"/>
                  <a:gd name="connsiteY2" fmla="*/ 846162 h 84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3790" h="846162">
                    <a:moveTo>
                      <a:pt x="463790" y="0"/>
                    </a:moveTo>
                    <a:cubicBezTo>
                      <a:pt x="287506" y="72788"/>
                      <a:pt x="111223" y="145576"/>
                      <a:pt x="40710" y="286603"/>
                    </a:cubicBezTo>
                    <a:cubicBezTo>
                      <a:pt x="-29803" y="427630"/>
                      <a:pt x="5453" y="636896"/>
                      <a:pt x="40710" y="846162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sp>
            <p:nvSpPr>
              <p:cNvPr id="22" name="Rectangle : coins arrondis 10">
                <a:extLst>
                  <a:ext uri="{FF2B5EF4-FFF2-40B4-BE49-F238E27FC236}">
                    <a16:creationId xmlns:a16="http://schemas.microsoft.com/office/drawing/2014/main" id="{09EB3B32-0082-FAC9-B9E5-BBC1B83EF2D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944" y="5093193"/>
                <a:ext cx="3765468" cy="916448"/>
              </a:xfrm>
              <a:prstGeom prst="round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noProof="0" dirty="0">
                    <a:latin typeface="Avenir Next LT Pro" panose="020B0504020202020204" pitchFamily="34" charset="77"/>
                  </a:rPr>
                  <a:t>Growing season conditions</a:t>
                </a:r>
                <a:endParaRPr lang="en-CA" sz="2000" b="1" noProof="0" dirty="0">
                  <a:latin typeface="Avenir Next LT Pro" panose="020B0504020202020204" pitchFamily="34" charset="77"/>
                  <a:ea typeface="Cambria Math" panose="02040503050406030204" pitchFamily="18" charset="0"/>
                </a:endParaRPr>
              </a:p>
            </p:txBody>
          </p:sp>
          <p:sp>
            <p:nvSpPr>
              <p:cNvPr id="23" name="Rectangle : coins arrondis 13">
                <a:extLst>
                  <a:ext uri="{FF2B5EF4-FFF2-40B4-BE49-F238E27FC236}">
                    <a16:creationId xmlns:a16="http://schemas.microsoft.com/office/drawing/2014/main" id="{D5396BB3-0E30-B2B4-DA2E-CD561CBCF75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9240" y="3653897"/>
                <a:ext cx="4172979" cy="824207"/>
              </a:xfrm>
              <a:prstGeom prst="round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noProof="0" dirty="0">
                    <a:latin typeface="Avenir Next LT Pro" panose="020B0504020202020204" pitchFamily="34" charset="77"/>
                  </a:rPr>
                  <a:t>Hibernation season conditions</a:t>
                </a:r>
                <a:endParaRPr lang="en-CA" sz="2000" b="1" noProof="0" dirty="0">
                  <a:latin typeface="Avenir Next LT Pro" panose="020B0504020202020204" pitchFamily="34" charset="77"/>
                  <a:ea typeface="Cambria Math" panose="02040503050406030204" pitchFamily="18" charset="0"/>
                </a:endParaRPr>
              </a:p>
            </p:txBody>
          </p:sp>
          <p:sp>
            <p:nvSpPr>
              <p:cNvPr id="24" name="Forme libre 14">
                <a:extLst>
                  <a:ext uri="{FF2B5EF4-FFF2-40B4-BE49-F238E27FC236}">
                    <a16:creationId xmlns:a16="http://schemas.microsoft.com/office/drawing/2014/main" id="{2FED85DE-992B-C7E4-F2ED-F33D6F68F7B5}"/>
                  </a:ext>
                </a:extLst>
              </p:cNvPr>
              <p:cNvSpPr/>
              <p:nvPr/>
            </p:nvSpPr>
            <p:spPr>
              <a:xfrm>
                <a:off x="2255034" y="2644844"/>
                <a:ext cx="240225" cy="1009054"/>
              </a:xfrm>
              <a:custGeom>
                <a:avLst/>
                <a:gdLst>
                  <a:gd name="connsiteX0" fmla="*/ 17416 w 686157"/>
                  <a:gd name="connsiteY0" fmla="*/ 0 h 1542197"/>
                  <a:gd name="connsiteX1" fmla="*/ 85655 w 686157"/>
                  <a:gd name="connsiteY1" fmla="*/ 900753 h 1542197"/>
                  <a:gd name="connsiteX2" fmla="*/ 686157 w 686157"/>
                  <a:gd name="connsiteY2" fmla="*/ 1542197 h 154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6157" h="1542197">
                    <a:moveTo>
                      <a:pt x="17416" y="0"/>
                    </a:moveTo>
                    <a:cubicBezTo>
                      <a:pt x="-4193" y="321860"/>
                      <a:pt x="-25802" y="643720"/>
                      <a:pt x="85655" y="900753"/>
                    </a:cubicBezTo>
                    <a:cubicBezTo>
                      <a:pt x="197112" y="1157786"/>
                      <a:pt x="441634" y="1349991"/>
                      <a:pt x="686157" y="1542197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sp>
            <p:nvSpPr>
              <p:cNvPr id="25" name="Rectangle : coins arrondis 15">
                <a:extLst>
                  <a:ext uri="{FF2B5EF4-FFF2-40B4-BE49-F238E27FC236}">
                    <a16:creationId xmlns:a16="http://schemas.microsoft.com/office/drawing/2014/main" id="{80A07401-D8B2-8633-5217-914E3BE96E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19703" y="3239015"/>
                <a:ext cx="3129933" cy="813536"/>
              </a:xfrm>
              <a:prstGeom prst="roundRect">
                <a:avLst/>
              </a:prstGeom>
              <a:solidFill>
                <a:schemeClr val="accent6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000" b="1" noProof="0" dirty="0">
                    <a:latin typeface="Avenir Next LT Pro" panose="020B0504020202020204" pitchFamily="34" charset="77"/>
                  </a:rPr>
                  <a:t>Seasons length</a:t>
                </a:r>
                <a:endParaRPr lang="en-CA" sz="2000" b="1" noProof="0" dirty="0">
                  <a:latin typeface="Avenir Next LT Pro" panose="020B0504020202020204" pitchFamily="34" charset="77"/>
                  <a:ea typeface="Cambria Math" panose="02040503050406030204" pitchFamily="18" charset="0"/>
                </a:endParaRPr>
              </a:p>
            </p:txBody>
          </p:sp>
          <p:sp>
            <p:nvSpPr>
              <p:cNvPr id="26" name="Forme libre 16">
                <a:extLst>
                  <a:ext uri="{FF2B5EF4-FFF2-40B4-BE49-F238E27FC236}">
                    <a16:creationId xmlns:a16="http://schemas.microsoft.com/office/drawing/2014/main" id="{07525C8F-E751-8AD3-2E6E-A6E43DF888D0}"/>
                  </a:ext>
                </a:extLst>
              </p:cNvPr>
              <p:cNvSpPr/>
              <p:nvPr/>
            </p:nvSpPr>
            <p:spPr>
              <a:xfrm flipH="1">
                <a:off x="6610485" y="2213310"/>
                <a:ext cx="1868362" cy="1024293"/>
              </a:xfrm>
              <a:custGeom>
                <a:avLst/>
                <a:gdLst>
                  <a:gd name="connsiteX0" fmla="*/ 0 w 2606722"/>
                  <a:gd name="connsiteY0" fmla="*/ 0 h 1173707"/>
                  <a:gd name="connsiteX1" fmla="*/ 982639 w 2606722"/>
                  <a:gd name="connsiteY1" fmla="*/ 272955 h 1173707"/>
                  <a:gd name="connsiteX2" fmla="*/ 2279176 w 2606722"/>
                  <a:gd name="connsiteY2" fmla="*/ 818865 h 1173707"/>
                  <a:gd name="connsiteX3" fmla="*/ 2606722 w 2606722"/>
                  <a:gd name="connsiteY3" fmla="*/ 1173707 h 1173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6722" h="1173707">
                    <a:moveTo>
                      <a:pt x="0" y="0"/>
                    </a:moveTo>
                    <a:cubicBezTo>
                      <a:pt x="301388" y="68239"/>
                      <a:pt x="602776" y="136478"/>
                      <a:pt x="982639" y="272955"/>
                    </a:cubicBezTo>
                    <a:cubicBezTo>
                      <a:pt x="1362502" y="409432"/>
                      <a:pt x="2008496" y="668740"/>
                      <a:pt x="2279176" y="818865"/>
                    </a:cubicBezTo>
                    <a:cubicBezTo>
                      <a:pt x="2549856" y="968990"/>
                      <a:pt x="2578289" y="1071348"/>
                      <a:pt x="2606722" y="1173707"/>
                    </a:cubicBezTo>
                  </a:path>
                </a:pathLst>
              </a:custGeom>
              <a:noFill/>
              <a:ln w="38100">
                <a:solidFill>
                  <a:schemeClr val="accent6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  <p:grpSp>
            <p:nvGrpSpPr>
              <p:cNvPr id="27" name="Groupe 12">
                <a:extLst>
                  <a:ext uri="{FF2B5EF4-FFF2-40B4-BE49-F238E27FC236}">
                    <a16:creationId xmlns:a16="http://schemas.microsoft.com/office/drawing/2014/main" id="{FDDBDE3A-0298-489F-C867-B6FBCDC8D115}"/>
                  </a:ext>
                </a:extLst>
              </p:cNvPr>
              <p:cNvGrpSpPr/>
              <p:nvPr/>
            </p:nvGrpSpPr>
            <p:grpSpPr>
              <a:xfrm>
                <a:off x="6858001" y="577476"/>
                <a:ext cx="4667216" cy="2092545"/>
                <a:chOff x="5079593" y="481424"/>
                <a:chExt cx="4667216" cy="2092545"/>
              </a:xfrm>
            </p:grpSpPr>
            <p:sp>
              <p:nvSpPr>
                <p:cNvPr id="30" name="Rectangle : coins arrondis 6">
                  <a:extLst>
                    <a:ext uri="{FF2B5EF4-FFF2-40B4-BE49-F238E27FC236}">
                      <a16:creationId xmlns:a16="http://schemas.microsoft.com/office/drawing/2014/main" id="{8BFB9A3D-2E29-861A-A1E9-FB58DD25C1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79593" y="481424"/>
                  <a:ext cx="1953372" cy="657967"/>
                </a:xfrm>
                <a:prstGeom prst="roundRect">
                  <a:avLst/>
                </a:prstGeom>
                <a:solidFill>
                  <a:schemeClr val="accent1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1" noProof="0" dirty="0">
                      <a:latin typeface="Avenir Next LT Pro" panose="020B0504020202020204" pitchFamily="34" charset="77"/>
                    </a:rPr>
                    <a:t>Active season ➚</a:t>
                  </a:r>
                  <a:endParaRPr lang="en-CA" b="1" noProof="0" dirty="0">
                    <a:latin typeface="Avenir Next LT Pro" panose="020B0504020202020204" pitchFamily="34" charset="77"/>
                    <a:ea typeface="Cambria Math" panose="02040503050406030204" pitchFamily="18" charset="0"/>
                  </a:endParaRPr>
                </a:p>
              </p:txBody>
            </p:sp>
            <p:pic>
              <p:nvPicPr>
                <p:cNvPr id="31" name="Image 9" descr="Une image contenant dessin, croquis, noir, art&#10;&#10;Description générée automatiquement">
                  <a:extLst>
                    <a:ext uri="{FF2B5EF4-FFF2-40B4-BE49-F238E27FC236}">
                      <a16:creationId xmlns:a16="http://schemas.microsoft.com/office/drawing/2014/main" id="{6B93EB6B-662E-60E9-CDBA-F808195AF7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7815" t="63021" r="18034"/>
                <a:stretch/>
              </p:blipFill>
              <p:spPr>
                <a:xfrm>
                  <a:off x="5615771" y="927275"/>
                  <a:ext cx="2856704" cy="1646694"/>
                </a:xfrm>
                <a:prstGeom prst="rect">
                  <a:avLst/>
                </a:prstGeom>
              </p:spPr>
            </p:pic>
            <p:sp>
              <p:nvSpPr>
                <p:cNvPr id="32" name="Rectangle : coins arrondis 11">
                  <a:extLst>
                    <a:ext uri="{FF2B5EF4-FFF2-40B4-BE49-F238E27FC236}">
                      <a16:creationId xmlns:a16="http://schemas.microsoft.com/office/drawing/2014/main" id="{6A432B48-6E06-D9C6-381E-6570DAE5DF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90194" y="810407"/>
                  <a:ext cx="2556615" cy="652982"/>
                </a:xfrm>
                <a:prstGeom prst="roundRect">
                  <a:avLst/>
                </a:prstGeom>
                <a:solidFill>
                  <a:schemeClr val="accent1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b="1" noProof="0" dirty="0">
                      <a:latin typeface="Avenir Next LT Pro" panose="020B0504020202020204" pitchFamily="34" charset="77"/>
                    </a:rPr>
                    <a:t>Hibernation➘</a:t>
                  </a:r>
                  <a:endParaRPr lang="en-CA" b="1" noProof="0" dirty="0">
                    <a:latin typeface="Avenir Next LT Pro" panose="020B0504020202020204" pitchFamily="34" charset="77"/>
                    <a:ea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28" name="Connecteur en arc 18">
                <a:extLst>
                  <a:ext uri="{FF2B5EF4-FFF2-40B4-BE49-F238E27FC236}">
                    <a16:creationId xmlns:a16="http://schemas.microsoft.com/office/drawing/2014/main" id="{EBF00321-1E7D-558F-D030-021FD8728CC7}"/>
                  </a:ext>
                </a:extLst>
              </p:cNvPr>
              <p:cNvCxnSpPr>
                <a:cxnSpLocks/>
                <a:stCxn id="16" idx="3"/>
                <a:endCxn id="30" idx="1"/>
              </p:cNvCxnSpPr>
              <p:nvPr/>
            </p:nvCxnSpPr>
            <p:spPr>
              <a:xfrm flipV="1">
                <a:off x="5775163" y="906460"/>
                <a:ext cx="1082837" cy="946411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orme libre 28">
                <a:extLst>
                  <a:ext uri="{FF2B5EF4-FFF2-40B4-BE49-F238E27FC236}">
                    <a16:creationId xmlns:a16="http://schemas.microsoft.com/office/drawing/2014/main" id="{47FB8152-90C0-7399-E564-58117D61466D}"/>
                  </a:ext>
                </a:extLst>
              </p:cNvPr>
              <p:cNvSpPr/>
              <p:nvPr/>
            </p:nvSpPr>
            <p:spPr>
              <a:xfrm>
                <a:off x="10097867" y="2008253"/>
                <a:ext cx="936709" cy="2278806"/>
              </a:xfrm>
              <a:custGeom>
                <a:avLst/>
                <a:gdLst>
                  <a:gd name="connsiteX0" fmla="*/ 0 w 573206"/>
                  <a:gd name="connsiteY0" fmla="*/ 0 h 887105"/>
                  <a:gd name="connsiteX1" fmla="*/ 477671 w 573206"/>
                  <a:gd name="connsiteY1" fmla="*/ 368490 h 887105"/>
                  <a:gd name="connsiteX2" fmla="*/ 573206 w 573206"/>
                  <a:gd name="connsiteY2" fmla="*/ 887105 h 887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3206" h="887105">
                    <a:moveTo>
                      <a:pt x="0" y="0"/>
                    </a:moveTo>
                    <a:cubicBezTo>
                      <a:pt x="191068" y="110319"/>
                      <a:pt x="382137" y="220639"/>
                      <a:pt x="477671" y="368490"/>
                    </a:cubicBezTo>
                    <a:cubicBezTo>
                      <a:pt x="573205" y="516341"/>
                      <a:pt x="573205" y="701723"/>
                      <a:pt x="573206" y="887105"/>
                    </a:cubicBezTo>
                  </a:path>
                </a:pathLst>
              </a:custGeom>
              <a:noFill/>
              <a:ln w="38100">
                <a:solidFill>
                  <a:schemeClr val="accent1"/>
                </a:solidFill>
                <a:headEnd type="none" w="med" len="med"/>
                <a:tailEnd type="triangl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573206"/>
                          <a:gd name="connsiteY0" fmla="*/ 0 h 887105"/>
                          <a:gd name="connsiteX1" fmla="*/ 477671 w 573206"/>
                          <a:gd name="connsiteY1" fmla="*/ 368490 h 887105"/>
                          <a:gd name="connsiteX2" fmla="*/ 573206 w 573206"/>
                          <a:gd name="connsiteY2" fmla="*/ 887105 h 88710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73206" h="887105" extrusionOk="0">
                            <a:moveTo>
                              <a:pt x="0" y="0"/>
                            </a:moveTo>
                            <a:cubicBezTo>
                              <a:pt x="166656" y="95261"/>
                              <a:pt x="363541" y="227618"/>
                              <a:pt x="477671" y="368490"/>
                            </a:cubicBezTo>
                            <a:cubicBezTo>
                              <a:pt x="586088" y="519053"/>
                              <a:pt x="553187" y="702360"/>
                              <a:pt x="573206" y="887105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050" noProof="0" dirty="0"/>
              </a:p>
            </p:txBody>
          </p:sp>
        </p:grp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A736590-8667-16C4-5AE2-DE147603A56E}"/>
                </a:ext>
              </a:extLst>
            </p:cNvPr>
            <p:cNvSpPr/>
            <p:nvPr/>
          </p:nvSpPr>
          <p:spPr>
            <a:xfrm>
              <a:off x="917999" y="4286896"/>
              <a:ext cx="1988348" cy="110932"/>
            </a:xfrm>
            <a:custGeom>
              <a:avLst/>
              <a:gdLst>
                <a:gd name="connsiteX0" fmla="*/ 0 w 2423886"/>
                <a:gd name="connsiteY0" fmla="*/ 0 h 386975"/>
                <a:gd name="connsiteX1" fmla="*/ 406400 w 2423886"/>
                <a:gd name="connsiteY1" fmla="*/ 348343 h 386975"/>
                <a:gd name="connsiteX2" fmla="*/ 2423886 w 2423886"/>
                <a:gd name="connsiteY2" fmla="*/ 362857 h 3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3886" h="386975">
                  <a:moveTo>
                    <a:pt x="0" y="0"/>
                  </a:moveTo>
                  <a:cubicBezTo>
                    <a:pt x="1209" y="143933"/>
                    <a:pt x="2419" y="287867"/>
                    <a:pt x="406400" y="348343"/>
                  </a:cubicBezTo>
                  <a:cubicBezTo>
                    <a:pt x="810381" y="408819"/>
                    <a:pt x="1617133" y="385838"/>
                    <a:pt x="2423886" y="362857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noProof="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722136F-74C4-5EE4-377D-D0F94C23696F}"/>
                </a:ext>
              </a:extLst>
            </p:cNvPr>
            <p:cNvSpPr/>
            <p:nvPr/>
          </p:nvSpPr>
          <p:spPr>
            <a:xfrm>
              <a:off x="1878469" y="3240294"/>
              <a:ext cx="1048083" cy="798550"/>
            </a:xfrm>
            <a:custGeom>
              <a:avLst/>
              <a:gdLst>
                <a:gd name="connsiteX0" fmla="*/ 0 w 1727200"/>
                <a:gd name="connsiteY0" fmla="*/ 0 h 783771"/>
                <a:gd name="connsiteX1" fmla="*/ 333829 w 1727200"/>
                <a:gd name="connsiteY1" fmla="*/ 290286 h 783771"/>
                <a:gd name="connsiteX2" fmla="*/ 1161143 w 1727200"/>
                <a:gd name="connsiteY2" fmla="*/ 638628 h 783771"/>
                <a:gd name="connsiteX3" fmla="*/ 1727200 w 1727200"/>
                <a:gd name="connsiteY3" fmla="*/ 783771 h 78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200" h="783771">
                  <a:moveTo>
                    <a:pt x="0" y="0"/>
                  </a:moveTo>
                  <a:cubicBezTo>
                    <a:pt x="70152" y="91924"/>
                    <a:pt x="140305" y="183848"/>
                    <a:pt x="333829" y="290286"/>
                  </a:cubicBezTo>
                  <a:cubicBezTo>
                    <a:pt x="527353" y="396724"/>
                    <a:pt x="928915" y="556381"/>
                    <a:pt x="1161143" y="638628"/>
                  </a:cubicBezTo>
                  <a:cubicBezTo>
                    <a:pt x="1393371" y="720875"/>
                    <a:pt x="1560285" y="752323"/>
                    <a:pt x="1727200" y="783771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noProof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B10ABCE-F8BA-4AA0-217A-8E1E11AE880D}"/>
                </a:ext>
              </a:extLst>
            </p:cNvPr>
            <p:cNvSpPr/>
            <p:nvPr/>
          </p:nvSpPr>
          <p:spPr>
            <a:xfrm>
              <a:off x="3763604" y="2948702"/>
              <a:ext cx="189911" cy="1014280"/>
            </a:xfrm>
            <a:custGeom>
              <a:avLst/>
              <a:gdLst>
                <a:gd name="connsiteX0" fmla="*/ 0 w 783772"/>
                <a:gd name="connsiteY0" fmla="*/ 0 h 899886"/>
                <a:gd name="connsiteX1" fmla="*/ 203200 w 783772"/>
                <a:gd name="connsiteY1" fmla="*/ 159657 h 899886"/>
                <a:gd name="connsiteX2" fmla="*/ 551543 w 783772"/>
                <a:gd name="connsiteY2" fmla="*/ 493486 h 899886"/>
                <a:gd name="connsiteX3" fmla="*/ 783772 w 783772"/>
                <a:gd name="connsiteY3" fmla="*/ 899886 h 89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772" h="899886">
                  <a:moveTo>
                    <a:pt x="0" y="0"/>
                  </a:moveTo>
                  <a:cubicBezTo>
                    <a:pt x="55638" y="38704"/>
                    <a:pt x="111276" y="77409"/>
                    <a:pt x="203200" y="159657"/>
                  </a:cubicBezTo>
                  <a:cubicBezTo>
                    <a:pt x="295124" y="241905"/>
                    <a:pt x="454781" y="370115"/>
                    <a:pt x="551543" y="493486"/>
                  </a:cubicBezTo>
                  <a:cubicBezTo>
                    <a:pt x="648305" y="616857"/>
                    <a:pt x="716038" y="758371"/>
                    <a:pt x="783772" y="899886"/>
                  </a:cubicBezTo>
                </a:path>
              </a:pathLst>
            </a:custGeom>
            <a:noFill/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noProof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894C5A-6128-5CE0-58BC-13D1D4E68207}"/>
                </a:ext>
              </a:extLst>
            </p:cNvPr>
            <p:cNvSpPr/>
            <p:nvPr/>
          </p:nvSpPr>
          <p:spPr>
            <a:xfrm>
              <a:off x="7457516" y="4501359"/>
              <a:ext cx="1361676" cy="38320"/>
            </a:xfrm>
            <a:custGeom>
              <a:avLst/>
              <a:gdLst>
                <a:gd name="connsiteX0" fmla="*/ 0 w 2583542"/>
                <a:gd name="connsiteY0" fmla="*/ 58057 h 58057"/>
                <a:gd name="connsiteX1" fmla="*/ 1930400 w 2583542"/>
                <a:gd name="connsiteY1" fmla="*/ 14515 h 58057"/>
                <a:gd name="connsiteX2" fmla="*/ 2583542 w 2583542"/>
                <a:gd name="connsiteY2" fmla="*/ 0 h 5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83542" h="58057">
                  <a:moveTo>
                    <a:pt x="0" y="58057"/>
                  </a:moveTo>
                  <a:lnTo>
                    <a:pt x="1930400" y="14515"/>
                  </a:lnTo>
                  <a:lnTo>
                    <a:pt x="2583542" y="0"/>
                  </a:lnTo>
                </a:path>
              </a:pathLst>
            </a:custGeom>
            <a:noFill/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noProof="0" dirty="0"/>
            </a:p>
          </p:txBody>
        </p:sp>
        <p:sp>
          <p:nvSpPr>
            <p:cNvPr id="12" name="Rectangle : coins arrondis 23">
              <a:extLst>
                <a:ext uri="{FF2B5EF4-FFF2-40B4-BE49-F238E27FC236}">
                  <a16:creationId xmlns:a16="http://schemas.microsoft.com/office/drawing/2014/main" id="{C17886B6-A62B-E340-6BE5-B2D0363B1B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19191" y="4341116"/>
              <a:ext cx="1361677" cy="314875"/>
            </a:xfrm>
            <a:prstGeom prst="round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000" b="1" noProof="0" dirty="0">
                  <a:latin typeface="Avenir Next LT Pro" panose="020B0504020202020204" pitchFamily="34" charset="77"/>
                </a:rPr>
                <a:t>Behavior</a:t>
              </a:r>
              <a:endParaRPr lang="en-CA" sz="1600" b="1" noProof="0" dirty="0"/>
            </a:p>
          </p:txBody>
        </p:sp>
      </p:grpSp>
      <p:sp>
        <p:nvSpPr>
          <p:cNvPr id="33" name="Rectangle : coins arrondis 13">
            <a:extLst>
              <a:ext uri="{FF2B5EF4-FFF2-40B4-BE49-F238E27FC236}">
                <a16:creationId xmlns:a16="http://schemas.microsoft.com/office/drawing/2014/main" id="{36A74A9C-CDCE-4F4E-4D03-9BF81118A3F3}"/>
              </a:ext>
            </a:extLst>
          </p:cNvPr>
          <p:cNvSpPr>
            <a:spLocks/>
          </p:cNvSpPr>
          <p:nvPr/>
        </p:nvSpPr>
        <p:spPr>
          <a:xfrm>
            <a:off x="3861317" y="6073418"/>
            <a:ext cx="3023354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beginning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5B5ABF14-4E69-918C-FCC7-C1EDFF58E354}"/>
              </a:ext>
            </a:extLst>
          </p:cNvPr>
          <p:cNvSpPr/>
          <p:nvPr/>
        </p:nvSpPr>
        <p:spPr>
          <a:xfrm>
            <a:off x="6055269" y="5196408"/>
            <a:ext cx="530884" cy="871541"/>
          </a:xfrm>
          <a:custGeom>
            <a:avLst/>
            <a:gdLst>
              <a:gd name="connsiteX0" fmla="*/ 70039 w 890654"/>
              <a:gd name="connsiteY0" fmla="*/ 890954 h 890954"/>
              <a:gd name="connsiteX1" fmla="*/ 81762 w 890654"/>
              <a:gd name="connsiteY1" fmla="*/ 550985 h 890954"/>
              <a:gd name="connsiteX2" fmla="*/ 890654 w 890654"/>
              <a:gd name="connsiteY2" fmla="*/ 0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654" h="890954">
                <a:moveTo>
                  <a:pt x="70039" y="890954"/>
                </a:moveTo>
                <a:cubicBezTo>
                  <a:pt x="7516" y="795215"/>
                  <a:pt x="-55007" y="699477"/>
                  <a:pt x="81762" y="550985"/>
                </a:cubicBezTo>
                <a:cubicBezTo>
                  <a:pt x="218531" y="402493"/>
                  <a:pt x="554592" y="201246"/>
                  <a:pt x="890654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25C9C9E-1531-EC26-7B51-B33776C95D69}"/>
              </a:ext>
            </a:extLst>
          </p:cNvPr>
          <p:cNvSpPr/>
          <p:nvPr/>
        </p:nvSpPr>
        <p:spPr>
          <a:xfrm>
            <a:off x="7319556" y="5183985"/>
            <a:ext cx="610988" cy="871540"/>
          </a:xfrm>
          <a:custGeom>
            <a:avLst/>
            <a:gdLst>
              <a:gd name="connsiteX0" fmla="*/ 574430 w 750159"/>
              <a:gd name="connsiteY0" fmla="*/ 879230 h 879230"/>
              <a:gd name="connsiteX1" fmla="*/ 715107 w 750159"/>
              <a:gd name="connsiteY1" fmla="*/ 621323 h 879230"/>
              <a:gd name="connsiteX2" fmla="*/ 0 w 750159"/>
              <a:gd name="connsiteY2" fmla="*/ 0 h 87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59" h="879230">
                <a:moveTo>
                  <a:pt x="574430" y="879230"/>
                </a:moveTo>
                <a:cubicBezTo>
                  <a:pt x="692637" y="823545"/>
                  <a:pt x="810845" y="767861"/>
                  <a:pt x="715107" y="621323"/>
                </a:cubicBezTo>
                <a:cubicBezTo>
                  <a:pt x="619369" y="474785"/>
                  <a:pt x="309684" y="237392"/>
                  <a:pt x="0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B4237E-2F01-8647-E618-FE3510516C78}"/>
              </a:ext>
            </a:extLst>
          </p:cNvPr>
          <p:cNvSpPr txBox="1"/>
          <p:nvPr/>
        </p:nvSpPr>
        <p:spPr>
          <a:xfrm>
            <a:off x="102186" y="5087820"/>
            <a:ext cx="1776448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chemeClr val="accent6"/>
                </a:solidFill>
                <a:latin typeface="Avenir Next LT Pro" panose="020B0504020202020204" pitchFamily="34" charset="77"/>
              </a:rPr>
              <a:t>Triggers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0ADC51-B15C-2ED8-4CDD-432B57F5FD81}"/>
              </a:ext>
            </a:extLst>
          </p:cNvPr>
          <p:cNvSpPr txBox="1"/>
          <p:nvPr/>
        </p:nvSpPr>
        <p:spPr>
          <a:xfrm>
            <a:off x="3346069" y="5367780"/>
            <a:ext cx="1975797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7030A0"/>
                </a:solidFill>
                <a:latin typeface="Avenir Next LT Pro" panose="020B0504020202020204" pitchFamily="34" charset="77"/>
              </a:rPr>
              <a:t>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19F2AA-1FD6-D2E3-E742-51B5049A2DAE}"/>
              </a:ext>
            </a:extLst>
          </p:cNvPr>
          <p:cNvSpPr txBox="1"/>
          <p:nvPr/>
        </p:nvSpPr>
        <p:spPr>
          <a:xfrm>
            <a:off x="8443336" y="3950843"/>
            <a:ext cx="260597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FF0000"/>
                </a:solidFill>
                <a:latin typeface="Avenir Next LT Pro" panose="020B0504020202020204" pitchFamily="34" charset="77"/>
              </a:rPr>
              <a:t>Implications</a:t>
            </a:r>
          </a:p>
        </p:txBody>
      </p:sp>
      <p:sp>
        <p:nvSpPr>
          <p:cNvPr id="44" name="Rectangle : coins arrondis 13">
            <a:extLst>
              <a:ext uri="{FF2B5EF4-FFF2-40B4-BE49-F238E27FC236}">
                <a16:creationId xmlns:a16="http://schemas.microsoft.com/office/drawing/2014/main" id="{7C97DBB1-4DA8-4D9D-7D1D-1FF2E645612D}"/>
              </a:ext>
            </a:extLst>
          </p:cNvPr>
          <p:cNvSpPr>
            <a:spLocks/>
          </p:cNvSpPr>
          <p:nvPr/>
        </p:nvSpPr>
        <p:spPr>
          <a:xfrm>
            <a:off x="6928221" y="6068974"/>
            <a:ext cx="2592296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end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67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own animal with black background&#10;&#10;AI-generated content may be incorrect.">
            <a:extLst>
              <a:ext uri="{FF2B5EF4-FFF2-40B4-BE49-F238E27FC236}">
                <a16:creationId xmlns:a16="http://schemas.microsoft.com/office/drawing/2014/main" id="{E2845CB7-617E-C181-0454-89917C7F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46" y="0"/>
            <a:ext cx="2806022" cy="1630410"/>
          </a:xfrm>
          <a:prstGeom prst="rect">
            <a:avLst/>
          </a:prstGeom>
        </p:spPr>
      </p:pic>
      <p:graphicFrame>
        <p:nvGraphicFramePr>
          <p:cNvPr id="11" name="Graphique 11">
            <a:extLst>
              <a:ext uri="{FF2B5EF4-FFF2-40B4-BE49-F238E27FC236}">
                <a16:creationId xmlns:a16="http://schemas.microsoft.com/office/drawing/2014/main" id="{616C3F75-149E-B789-CF3A-186912BEC770}"/>
              </a:ext>
            </a:extLst>
          </p:cNvPr>
          <p:cNvGraphicFramePr/>
          <p:nvPr/>
        </p:nvGraphicFramePr>
        <p:xfrm>
          <a:off x="2329025" y="862091"/>
          <a:ext cx="8053907" cy="6039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Graphic 6" descr="Snowflake outline">
            <a:extLst>
              <a:ext uri="{FF2B5EF4-FFF2-40B4-BE49-F238E27FC236}">
                <a16:creationId xmlns:a16="http://schemas.microsoft.com/office/drawing/2014/main" id="{C6D6793A-3B84-D4D0-83EB-7ED1F1D8D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6592" y="3583405"/>
            <a:ext cx="914400" cy="914400"/>
          </a:xfrm>
          <a:prstGeom prst="rect">
            <a:avLst/>
          </a:prstGeom>
        </p:spPr>
      </p:pic>
      <p:sp>
        <p:nvSpPr>
          <p:cNvPr id="14" name="ZoneTexte 14">
            <a:extLst>
              <a:ext uri="{FF2B5EF4-FFF2-40B4-BE49-F238E27FC236}">
                <a16:creationId xmlns:a16="http://schemas.microsoft.com/office/drawing/2014/main" id="{CF22F777-5F9F-A691-EE64-3445E3793971}"/>
              </a:ext>
            </a:extLst>
          </p:cNvPr>
          <p:cNvSpPr txBox="1"/>
          <p:nvPr/>
        </p:nvSpPr>
        <p:spPr>
          <a:xfrm>
            <a:off x="4457568" y="595302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May</a:t>
            </a:r>
            <a:endParaRPr kumimoji="0" lang="fr-FR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sp>
        <p:nvSpPr>
          <p:cNvPr id="15" name="ZoneTexte 15">
            <a:extLst>
              <a:ext uri="{FF2B5EF4-FFF2-40B4-BE49-F238E27FC236}">
                <a16:creationId xmlns:a16="http://schemas.microsoft.com/office/drawing/2014/main" id="{078DB461-8EC2-8A82-8DE6-A49F6CD83676}"/>
              </a:ext>
            </a:extLst>
          </p:cNvPr>
          <p:cNvSpPr txBox="1"/>
          <p:nvPr/>
        </p:nvSpPr>
        <p:spPr>
          <a:xfrm>
            <a:off x="5446341" y="963615"/>
            <a:ext cx="174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September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pic>
        <p:nvPicPr>
          <p:cNvPr id="9" name="Graphique 7" descr="Réduit (soleil moyen) avec un remplissage uni">
            <a:extLst>
              <a:ext uri="{FF2B5EF4-FFF2-40B4-BE49-F238E27FC236}">
                <a16:creationId xmlns:a16="http://schemas.microsoft.com/office/drawing/2014/main" id="{A785DF39-2723-051D-D5E1-379CEE259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4954" y="3158001"/>
            <a:ext cx="1032982" cy="1032982"/>
          </a:xfrm>
          <a:prstGeom prst="rect">
            <a:avLst/>
          </a:prstGeom>
        </p:spPr>
      </p:pic>
      <p:pic>
        <p:nvPicPr>
          <p:cNvPr id="16" name="Picture 15" descr="A brown animal with black background&#10;&#10;AI-generated content may be incorrect.">
            <a:extLst>
              <a:ext uri="{FF2B5EF4-FFF2-40B4-BE49-F238E27FC236}">
                <a16:creationId xmlns:a16="http://schemas.microsoft.com/office/drawing/2014/main" id="{DFD2ED58-E112-48A8-3BB6-D87B52A2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10" y="5750128"/>
            <a:ext cx="1777817" cy="1032982"/>
          </a:xfrm>
          <a:prstGeom prst="rect">
            <a:avLst/>
          </a:prstGeom>
        </p:spPr>
      </p:pic>
      <p:pic>
        <p:nvPicPr>
          <p:cNvPr id="18" name="Picture 17" descr="Dandelions in the night sky&#10;&#10;AI-generated content may be incorrect.">
            <a:extLst>
              <a:ext uri="{FF2B5EF4-FFF2-40B4-BE49-F238E27FC236}">
                <a16:creationId xmlns:a16="http://schemas.microsoft.com/office/drawing/2014/main" id="{00E2A084-C2BC-9192-F14F-A3C8ACE838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2361" y="5105166"/>
            <a:ext cx="1578077" cy="15780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3B15B26-2F9A-AE96-9E1B-549392CC2B5D}"/>
              </a:ext>
            </a:extLst>
          </p:cNvPr>
          <p:cNvSpPr txBox="1"/>
          <p:nvPr/>
        </p:nvSpPr>
        <p:spPr>
          <a:xfrm>
            <a:off x="1275244" y="963615"/>
            <a:ext cx="181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Mass </a:t>
            </a:r>
            <a:r>
              <a:rPr lang="en-CA" sz="4000" dirty="0"/>
              <a:t>↑</a:t>
            </a:r>
          </a:p>
        </p:txBody>
      </p:sp>
      <p:pic>
        <p:nvPicPr>
          <p:cNvPr id="38" name="Graphic 37" descr="Snooze with solid fill">
            <a:extLst>
              <a:ext uri="{FF2B5EF4-FFF2-40B4-BE49-F238E27FC236}">
                <a16:creationId xmlns:a16="http://schemas.microsoft.com/office/drawing/2014/main" id="{3648BC51-CC3D-E2ED-C076-46AC755AAD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9866" y="140640"/>
            <a:ext cx="856699" cy="8566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1C557BA-BD89-82BC-FADA-FEDB75512877}"/>
              </a:ext>
            </a:extLst>
          </p:cNvPr>
          <p:cNvCxnSpPr>
            <a:cxnSpLocks/>
          </p:cNvCxnSpPr>
          <p:nvPr/>
        </p:nvCxnSpPr>
        <p:spPr>
          <a:xfrm flipV="1">
            <a:off x="5108892" y="5654832"/>
            <a:ext cx="253348" cy="3886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026C98D-79F6-47F3-251A-F83E7842AA26}"/>
              </a:ext>
            </a:extLst>
          </p:cNvPr>
          <p:cNvSpPr txBox="1"/>
          <p:nvPr/>
        </p:nvSpPr>
        <p:spPr>
          <a:xfrm>
            <a:off x="4772621" y="4988472"/>
            <a:ext cx="186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Emergence + Reproduction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D246F7-C901-850F-6E04-998986AC7EBB}"/>
              </a:ext>
            </a:extLst>
          </p:cNvPr>
          <p:cNvCxnSpPr>
            <a:cxnSpLocks/>
          </p:cNvCxnSpPr>
          <p:nvPr/>
        </p:nvCxnSpPr>
        <p:spPr>
          <a:xfrm flipV="1">
            <a:off x="4077687" y="4637245"/>
            <a:ext cx="402967" cy="23111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DD8A16A-F0C5-9CAD-B990-AE725B2D3009}"/>
              </a:ext>
            </a:extLst>
          </p:cNvPr>
          <p:cNvSpPr txBox="1"/>
          <p:nvPr/>
        </p:nvSpPr>
        <p:spPr>
          <a:xfrm>
            <a:off x="4532046" y="4398280"/>
            <a:ext cx="122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Pup birth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0EA6CE8-1300-2486-D4A9-6519C6140A6A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092503" y="2851847"/>
            <a:ext cx="388151" cy="15226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42E0D30-CA03-2F63-8AA9-CD491B1E196A}"/>
              </a:ext>
            </a:extLst>
          </p:cNvPr>
          <p:cNvSpPr txBox="1"/>
          <p:nvPr/>
        </p:nvSpPr>
        <p:spPr>
          <a:xfrm>
            <a:off x="4480654" y="2819447"/>
            <a:ext cx="186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Pup emergence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78A40A0-F5B3-D1FC-3B00-D5AF6B6355EC}"/>
              </a:ext>
            </a:extLst>
          </p:cNvPr>
          <p:cNvSpPr txBox="1"/>
          <p:nvPr/>
        </p:nvSpPr>
        <p:spPr>
          <a:xfrm>
            <a:off x="10248167" y="4969731"/>
            <a:ext cx="2142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Mass </a:t>
            </a:r>
            <a:r>
              <a:rPr lang="en-CA" sz="4000" dirty="0"/>
              <a:t>↓︎</a:t>
            </a:r>
          </a:p>
        </p:txBody>
      </p:sp>
      <p:sp>
        <p:nvSpPr>
          <p:cNvPr id="21" name="Graphic 19" descr="Arrow: Clockwise curve with solid fill">
            <a:extLst>
              <a:ext uri="{FF2B5EF4-FFF2-40B4-BE49-F238E27FC236}">
                <a16:creationId xmlns:a16="http://schemas.microsoft.com/office/drawing/2014/main" id="{BF95BD77-5E34-12C6-759F-4C8146832A48}"/>
              </a:ext>
            </a:extLst>
          </p:cNvPr>
          <p:cNvSpPr/>
          <p:nvPr/>
        </p:nvSpPr>
        <p:spPr>
          <a:xfrm rot="2251515">
            <a:off x="1833720" y="712497"/>
            <a:ext cx="2961006" cy="4218644"/>
          </a:xfrm>
          <a:custGeom>
            <a:avLst/>
            <a:gdLst>
              <a:gd name="connsiteX0" fmla="*/ 2299109 w 2299108"/>
              <a:gd name="connsiteY0" fmla="*/ 2933455 h 2933454"/>
              <a:gd name="connsiteX1" fmla="*/ 1347753 w 2299108"/>
              <a:gd name="connsiteY1" fmla="*/ 951464 h 2933454"/>
              <a:gd name="connsiteX2" fmla="*/ 1902711 w 2299108"/>
              <a:gd name="connsiteY2" fmla="*/ 951464 h 2933454"/>
              <a:gd name="connsiteX3" fmla="*/ 951355 w 2299108"/>
              <a:gd name="connsiteY3" fmla="*/ 109 h 2933454"/>
              <a:gd name="connsiteX4" fmla="*/ 0 w 2299108"/>
              <a:gd name="connsiteY4" fmla="*/ 951464 h 2933454"/>
              <a:gd name="connsiteX5" fmla="*/ 515317 w 2299108"/>
              <a:gd name="connsiteY5" fmla="*/ 951464 h 2933454"/>
              <a:gd name="connsiteX6" fmla="*/ 2299109 w 2299108"/>
              <a:gd name="connsiteY6" fmla="*/ 2933455 h 2933454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902711 w 2299109"/>
              <a:gd name="connsiteY2" fmla="*/ 951355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491509 w 2299109"/>
              <a:gd name="connsiteY2" fmla="*/ 975210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491509 w 2299109"/>
              <a:gd name="connsiteY2" fmla="*/ 812947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247655 w 2299109"/>
              <a:gd name="connsiteY2" fmla="*/ 818786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127904 w 2127904"/>
              <a:gd name="connsiteY0" fmla="*/ 2771083 h 2771083"/>
              <a:gd name="connsiteX1" fmla="*/ 776370 w 2127904"/>
              <a:gd name="connsiteY1" fmla="*/ 813462 h 2771083"/>
              <a:gd name="connsiteX2" fmla="*/ 1076450 w 2127904"/>
              <a:gd name="connsiteY2" fmla="*/ 818786 h 2771083"/>
              <a:gd name="connsiteX3" fmla="*/ 568495 w 2127904"/>
              <a:gd name="connsiteY3" fmla="*/ 0 h 2771083"/>
              <a:gd name="connsiteX4" fmla="*/ 0 w 2127904"/>
              <a:gd name="connsiteY4" fmla="*/ 792774 h 2771083"/>
              <a:gd name="connsiteX5" fmla="*/ 344112 w 2127904"/>
              <a:gd name="connsiteY5" fmla="*/ 789092 h 2771083"/>
              <a:gd name="connsiteX6" fmla="*/ 2127904 w 2127904"/>
              <a:gd name="connsiteY6" fmla="*/ 2771083 h 2771083"/>
              <a:gd name="connsiteX0" fmla="*/ 2484882 w 2484882"/>
              <a:gd name="connsiteY0" fmla="*/ 3063404 h 3063404"/>
              <a:gd name="connsiteX1" fmla="*/ 776370 w 2484882"/>
              <a:gd name="connsiteY1" fmla="*/ 813462 h 3063404"/>
              <a:gd name="connsiteX2" fmla="*/ 1076450 w 2484882"/>
              <a:gd name="connsiteY2" fmla="*/ 818786 h 3063404"/>
              <a:gd name="connsiteX3" fmla="*/ 568495 w 2484882"/>
              <a:gd name="connsiteY3" fmla="*/ 0 h 3063404"/>
              <a:gd name="connsiteX4" fmla="*/ 0 w 2484882"/>
              <a:gd name="connsiteY4" fmla="*/ 792774 h 3063404"/>
              <a:gd name="connsiteX5" fmla="*/ 344112 w 2484882"/>
              <a:gd name="connsiteY5" fmla="*/ 789092 h 3063404"/>
              <a:gd name="connsiteX6" fmla="*/ 2484882 w 2484882"/>
              <a:gd name="connsiteY6" fmla="*/ 3063404 h 3063404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2719624 h 2719624"/>
              <a:gd name="connsiteX1" fmla="*/ 776370 w 2569065"/>
              <a:gd name="connsiteY1" fmla="*/ 523947 h 2719624"/>
              <a:gd name="connsiteX2" fmla="*/ 1076450 w 2569065"/>
              <a:gd name="connsiteY2" fmla="*/ 529271 h 2719624"/>
              <a:gd name="connsiteX3" fmla="*/ 544563 w 2569065"/>
              <a:gd name="connsiteY3" fmla="*/ 0 h 2719624"/>
              <a:gd name="connsiteX4" fmla="*/ 0 w 2569065"/>
              <a:gd name="connsiteY4" fmla="*/ 503259 h 2719624"/>
              <a:gd name="connsiteX5" fmla="*/ 344112 w 2569065"/>
              <a:gd name="connsiteY5" fmla="*/ 499577 h 2719624"/>
              <a:gd name="connsiteX6" fmla="*/ 2569065 w 2569065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973674 w 2466289"/>
              <a:gd name="connsiteY2" fmla="*/ 529271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887677 w 2466289"/>
              <a:gd name="connsiteY2" fmla="*/ 532215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289" h="2719624">
                <a:moveTo>
                  <a:pt x="2466289" y="2719624"/>
                </a:moveTo>
                <a:cubicBezTo>
                  <a:pt x="2466289" y="2719624"/>
                  <a:pt x="673594" y="2208639"/>
                  <a:pt x="673594" y="523947"/>
                </a:cubicBezTo>
                <a:lnTo>
                  <a:pt x="887677" y="532215"/>
                </a:lnTo>
                <a:lnTo>
                  <a:pt x="441787" y="0"/>
                </a:lnTo>
                <a:lnTo>
                  <a:pt x="0" y="490342"/>
                </a:lnTo>
                <a:lnTo>
                  <a:pt x="241336" y="499577"/>
                </a:lnTo>
                <a:cubicBezTo>
                  <a:pt x="241336" y="503541"/>
                  <a:pt x="474887" y="2157229"/>
                  <a:pt x="2466289" y="2719624"/>
                </a:cubicBezTo>
                <a:close/>
              </a:path>
            </a:pathLst>
          </a:custGeom>
          <a:solidFill>
            <a:srgbClr val="000000"/>
          </a:solidFill>
          <a:ln w="3958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" name="Graphic 19" descr="Arrow: Clockwise curve with solid fill">
            <a:extLst>
              <a:ext uri="{FF2B5EF4-FFF2-40B4-BE49-F238E27FC236}">
                <a16:creationId xmlns:a16="http://schemas.microsoft.com/office/drawing/2014/main" id="{4DE97122-EA4E-9483-388D-9F17165177D2}"/>
              </a:ext>
            </a:extLst>
          </p:cNvPr>
          <p:cNvSpPr/>
          <p:nvPr/>
        </p:nvSpPr>
        <p:spPr>
          <a:xfrm rot="12242392">
            <a:off x="7996790" y="2018696"/>
            <a:ext cx="2961006" cy="4218644"/>
          </a:xfrm>
          <a:custGeom>
            <a:avLst/>
            <a:gdLst>
              <a:gd name="connsiteX0" fmla="*/ 2299109 w 2299108"/>
              <a:gd name="connsiteY0" fmla="*/ 2933455 h 2933454"/>
              <a:gd name="connsiteX1" fmla="*/ 1347753 w 2299108"/>
              <a:gd name="connsiteY1" fmla="*/ 951464 h 2933454"/>
              <a:gd name="connsiteX2" fmla="*/ 1902711 w 2299108"/>
              <a:gd name="connsiteY2" fmla="*/ 951464 h 2933454"/>
              <a:gd name="connsiteX3" fmla="*/ 951355 w 2299108"/>
              <a:gd name="connsiteY3" fmla="*/ 109 h 2933454"/>
              <a:gd name="connsiteX4" fmla="*/ 0 w 2299108"/>
              <a:gd name="connsiteY4" fmla="*/ 951464 h 2933454"/>
              <a:gd name="connsiteX5" fmla="*/ 515317 w 2299108"/>
              <a:gd name="connsiteY5" fmla="*/ 951464 h 2933454"/>
              <a:gd name="connsiteX6" fmla="*/ 2299109 w 2299108"/>
              <a:gd name="connsiteY6" fmla="*/ 2933455 h 2933454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902711 w 2299109"/>
              <a:gd name="connsiteY2" fmla="*/ 951355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491509 w 2299109"/>
              <a:gd name="connsiteY2" fmla="*/ 975210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491509 w 2299109"/>
              <a:gd name="connsiteY2" fmla="*/ 812947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247655 w 2299109"/>
              <a:gd name="connsiteY2" fmla="*/ 818786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127904 w 2127904"/>
              <a:gd name="connsiteY0" fmla="*/ 2771083 h 2771083"/>
              <a:gd name="connsiteX1" fmla="*/ 776370 w 2127904"/>
              <a:gd name="connsiteY1" fmla="*/ 813462 h 2771083"/>
              <a:gd name="connsiteX2" fmla="*/ 1076450 w 2127904"/>
              <a:gd name="connsiteY2" fmla="*/ 818786 h 2771083"/>
              <a:gd name="connsiteX3" fmla="*/ 568495 w 2127904"/>
              <a:gd name="connsiteY3" fmla="*/ 0 h 2771083"/>
              <a:gd name="connsiteX4" fmla="*/ 0 w 2127904"/>
              <a:gd name="connsiteY4" fmla="*/ 792774 h 2771083"/>
              <a:gd name="connsiteX5" fmla="*/ 344112 w 2127904"/>
              <a:gd name="connsiteY5" fmla="*/ 789092 h 2771083"/>
              <a:gd name="connsiteX6" fmla="*/ 2127904 w 2127904"/>
              <a:gd name="connsiteY6" fmla="*/ 2771083 h 2771083"/>
              <a:gd name="connsiteX0" fmla="*/ 2484882 w 2484882"/>
              <a:gd name="connsiteY0" fmla="*/ 3063404 h 3063404"/>
              <a:gd name="connsiteX1" fmla="*/ 776370 w 2484882"/>
              <a:gd name="connsiteY1" fmla="*/ 813462 h 3063404"/>
              <a:gd name="connsiteX2" fmla="*/ 1076450 w 2484882"/>
              <a:gd name="connsiteY2" fmla="*/ 818786 h 3063404"/>
              <a:gd name="connsiteX3" fmla="*/ 568495 w 2484882"/>
              <a:gd name="connsiteY3" fmla="*/ 0 h 3063404"/>
              <a:gd name="connsiteX4" fmla="*/ 0 w 2484882"/>
              <a:gd name="connsiteY4" fmla="*/ 792774 h 3063404"/>
              <a:gd name="connsiteX5" fmla="*/ 344112 w 2484882"/>
              <a:gd name="connsiteY5" fmla="*/ 789092 h 3063404"/>
              <a:gd name="connsiteX6" fmla="*/ 2484882 w 2484882"/>
              <a:gd name="connsiteY6" fmla="*/ 3063404 h 3063404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2719624 h 2719624"/>
              <a:gd name="connsiteX1" fmla="*/ 776370 w 2569065"/>
              <a:gd name="connsiteY1" fmla="*/ 523947 h 2719624"/>
              <a:gd name="connsiteX2" fmla="*/ 1076450 w 2569065"/>
              <a:gd name="connsiteY2" fmla="*/ 529271 h 2719624"/>
              <a:gd name="connsiteX3" fmla="*/ 544563 w 2569065"/>
              <a:gd name="connsiteY3" fmla="*/ 0 h 2719624"/>
              <a:gd name="connsiteX4" fmla="*/ 0 w 2569065"/>
              <a:gd name="connsiteY4" fmla="*/ 503259 h 2719624"/>
              <a:gd name="connsiteX5" fmla="*/ 344112 w 2569065"/>
              <a:gd name="connsiteY5" fmla="*/ 499577 h 2719624"/>
              <a:gd name="connsiteX6" fmla="*/ 2569065 w 2569065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973674 w 2466289"/>
              <a:gd name="connsiteY2" fmla="*/ 529271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887677 w 2466289"/>
              <a:gd name="connsiteY2" fmla="*/ 532215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289" h="2719624">
                <a:moveTo>
                  <a:pt x="2466289" y="2719624"/>
                </a:moveTo>
                <a:cubicBezTo>
                  <a:pt x="2466289" y="2719624"/>
                  <a:pt x="673594" y="2208639"/>
                  <a:pt x="673594" y="523947"/>
                </a:cubicBezTo>
                <a:lnTo>
                  <a:pt x="887677" y="532215"/>
                </a:lnTo>
                <a:lnTo>
                  <a:pt x="441787" y="0"/>
                </a:lnTo>
                <a:lnTo>
                  <a:pt x="0" y="490342"/>
                </a:lnTo>
                <a:lnTo>
                  <a:pt x="241336" y="499577"/>
                </a:lnTo>
                <a:cubicBezTo>
                  <a:pt x="241336" y="503541"/>
                  <a:pt x="474887" y="2157229"/>
                  <a:pt x="2466289" y="2719624"/>
                </a:cubicBezTo>
                <a:close/>
              </a:path>
            </a:pathLst>
          </a:custGeom>
          <a:solidFill>
            <a:srgbClr val="000000"/>
          </a:solidFill>
          <a:ln w="3958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3" name="ZoneTexte 14">
            <a:extLst>
              <a:ext uri="{FF2B5EF4-FFF2-40B4-BE49-F238E27FC236}">
                <a16:creationId xmlns:a16="http://schemas.microsoft.com/office/drawing/2014/main" id="{A3C24015-3800-36EA-E4BE-9B0C78B3E63F}"/>
              </a:ext>
            </a:extLst>
          </p:cNvPr>
          <p:cNvSpPr txBox="1"/>
          <p:nvPr/>
        </p:nvSpPr>
        <p:spPr>
          <a:xfrm>
            <a:off x="3238042" y="4767612"/>
            <a:ext cx="88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June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sp>
        <p:nvSpPr>
          <p:cNvPr id="32" name="ZoneTexte 14">
            <a:extLst>
              <a:ext uri="{FF2B5EF4-FFF2-40B4-BE49-F238E27FC236}">
                <a16:creationId xmlns:a16="http://schemas.microsoft.com/office/drawing/2014/main" id="{946B4886-DCBA-D0F5-A384-C4BF4BF143AA}"/>
              </a:ext>
            </a:extLst>
          </p:cNvPr>
          <p:cNvSpPr txBox="1"/>
          <p:nvPr/>
        </p:nvSpPr>
        <p:spPr>
          <a:xfrm>
            <a:off x="3320687" y="2542448"/>
            <a:ext cx="7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July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458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2792A-3189-4397-32FE-C1A9C8078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aphique 11">
            <a:extLst>
              <a:ext uri="{FF2B5EF4-FFF2-40B4-BE49-F238E27FC236}">
                <a16:creationId xmlns:a16="http://schemas.microsoft.com/office/drawing/2014/main" id="{E0D67124-E6CB-6BF3-AB70-31272BE88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2322293"/>
              </p:ext>
            </p:extLst>
          </p:nvPr>
        </p:nvGraphicFramePr>
        <p:xfrm>
          <a:off x="2329025" y="862091"/>
          <a:ext cx="8053907" cy="6039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Graphic 6" descr="Snowflake outline">
            <a:extLst>
              <a:ext uri="{FF2B5EF4-FFF2-40B4-BE49-F238E27FC236}">
                <a16:creationId xmlns:a16="http://schemas.microsoft.com/office/drawing/2014/main" id="{7B2A8200-3804-3D3C-9E10-F8F02F19F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3356" y="3583405"/>
            <a:ext cx="914400" cy="914400"/>
          </a:xfrm>
          <a:prstGeom prst="rect">
            <a:avLst/>
          </a:prstGeom>
        </p:spPr>
      </p:pic>
      <p:sp>
        <p:nvSpPr>
          <p:cNvPr id="14" name="ZoneTexte 14">
            <a:extLst>
              <a:ext uri="{FF2B5EF4-FFF2-40B4-BE49-F238E27FC236}">
                <a16:creationId xmlns:a16="http://schemas.microsoft.com/office/drawing/2014/main" id="{3C6F22AC-A594-E1E5-4601-9C71A3EF438D}"/>
              </a:ext>
            </a:extLst>
          </p:cNvPr>
          <p:cNvSpPr txBox="1"/>
          <p:nvPr/>
        </p:nvSpPr>
        <p:spPr>
          <a:xfrm>
            <a:off x="4457568" y="595302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May</a:t>
            </a:r>
            <a:endParaRPr kumimoji="0" lang="fr-FR" sz="6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sp>
        <p:nvSpPr>
          <p:cNvPr id="15" name="ZoneTexte 15">
            <a:extLst>
              <a:ext uri="{FF2B5EF4-FFF2-40B4-BE49-F238E27FC236}">
                <a16:creationId xmlns:a16="http://schemas.microsoft.com/office/drawing/2014/main" id="{637B3BF5-C377-E5A0-23C7-CCA254CFEF2B}"/>
              </a:ext>
            </a:extLst>
          </p:cNvPr>
          <p:cNvSpPr txBox="1"/>
          <p:nvPr/>
        </p:nvSpPr>
        <p:spPr>
          <a:xfrm>
            <a:off x="5446341" y="963615"/>
            <a:ext cx="174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September</a:t>
            </a:r>
            <a:endParaRPr kumimoji="0" lang="fr-FR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pic>
        <p:nvPicPr>
          <p:cNvPr id="9" name="Graphique 7" descr="Réduit (soleil moyen) avec un remplissage uni">
            <a:extLst>
              <a:ext uri="{FF2B5EF4-FFF2-40B4-BE49-F238E27FC236}">
                <a16:creationId xmlns:a16="http://schemas.microsoft.com/office/drawing/2014/main" id="{93E3EBB1-BAC3-7ADE-3B08-1A93A1CAE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4954" y="3158001"/>
            <a:ext cx="1032982" cy="1032982"/>
          </a:xfrm>
          <a:prstGeom prst="rect">
            <a:avLst/>
          </a:prstGeom>
        </p:spPr>
      </p:pic>
      <p:pic>
        <p:nvPicPr>
          <p:cNvPr id="18" name="Picture 17" descr="Dandelions in the night sky&#10;&#10;AI-generated content may be incorrect.">
            <a:extLst>
              <a:ext uri="{FF2B5EF4-FFF2-40B4-BE49-F238E27FC236}">
                <a16:creationId xmlns:a16="http://schemas.microsoft.com/office/drawing/2014/main" id="{B58C363A-69FF-A6C0-53DB-A29CC6E0BC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870" y="5281239"/>
            <a:ext cx="1578077" cy="15780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4A623D-E849-E04D-428E-520CE8EC98BC}"/>
              </a:ext>
            </a:extLst>
          </p:cNvPr>
          <p:cNvSpPr txBox="1"/>
          <p:nvPr/>
        </p:nvSpPr>
        <p:spPr>
          <a:xfrm>
            <a:off x="1275244" y="963615"/>
            <a:ext cx="181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Mass </a:t>
            </a:r>
            <a:r>
              <a:rPr lang="en-CA" sz="4000" dirty="0"/>
              <a:t>↑</a:t>
            </a:r>
          </a:p>
        </p:txBody>
      </p:sp>
      <p:pic>
        <p:nvPicPr>
          <p:cNvPr id="38" name="Graphic 37" descr="Snooze with solid fill">
            <a:extLst>
              <a:ext uri="{FF2B5EF4-FFF2-40B4-BE49-F238E27FC236}">
                <a16:creationId xmlns:a16="http://schemas.microsoft.com/office/drawing/2014/main" id="{00A793BB-2974-3815-5DF8-D940BAEF2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9866" y="140640"/>
            <a:ext cx="856699" cy="8566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592E14-BC03-0391-E400-337C4DA09C4D}"/>
              </a:ext>
            </a:extLst>
          </p:cNvPr>
          <p:cNvCxnSpPr>
            <a:cxnSpLocks/>
          </p:cNvCxnSpPr>
          <p:nvPr/>
        </p:nvCxnSpPr>
        <p:spPr>
          <a:xfrm flipV="1">
            <a:off x="5108892" y="5654832"/>
            <a:ext cx="253348" cy="3886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B102356-DC94-6818-669A-1F30CF843352}"/>
              </a:ext>
            </a:extLst>
          </p:cNvPr>
          <p:cNvSpPr txBox="1"/>
          <p:nvPr/>
        </p:nvSpPr>
        <p:spPr>
          <a:xfrm>
            <a:off x="4772621" y="4988472"/>
            <a:ext cx="1866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Emergence + Reproduction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995D43-E971-FFED-C30B-59FD0B931F7D}"/>
              </a:ext>
            </a:extLst>
          </p:cNvPr>
          <p:cNvCxnSpPr>
            <a:cxnSpLocks/>
          </p:cNvCxnSpPr>
          <p:nvPr/>
        </p:nvCxnSpPr>
        <p:spPr>
          <a:xfrm flipV="1">
            <a:off x="4077687" y="4637245"/>
            <a:ext cx="402967" cy="23111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578F257-65CA-E95C-7136-AC9974DB8BF1}"/>
              </a:ext>
            </a:extLst>
          </p:cNvPr>
          <p:cNvSpPr txBox="1"/>
          <p:nvPr/>
        </p:nvSpPr>
        <p:spPr>
          <a:xfrm>
            <a:off x="4532046" y="4398280"/>
            <a:ext cx="122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Pup birth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B02B20-B4CE-56D3-B59E-3D8716D50C3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4092503" y="2851847"/>
            <a:ext cx="388151" cy="15226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B0046B1-65A0-2750-E1B6-1FFF657BAC50}"/>
              </a:ext>
            </a:extLst>
          </p:cNvPr>
          <p:cNvSpPr txBox="1"/>
          <p:nvPr/>
        </p:nvSpPr>
        <p:spPr>
          <a:xfrm>
            <a:off x="4480654" y="2819447"/>
            <a:ext cx="186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Pup emergence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FF7894-9101-ABBF-ABD1-DD7AF633B937}"/>
              </a:ext>
            </a:extLst>
          </p:cNvPr>
          <p:cNvSpPr txBox="1"/>
          <p:nvPr/>
        </p:nvSpPr>
        <p:spPr>
          <a:xfrm>
            <a:off x="10248167" y="4969731"/>
            <a:ext cx="2142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/>
              <a:t>Mass </a:t>
            </a:r>
            <a:r>
              <a:rPr lang="en-CA" sz="4000" dirty="0"/>
              <a:t>↓︎</a:t>
            </a:r>
          </a:p>
        </p:txBody>
      </p:sp>
      <p:sp>
        <p:nvSpPr>
          <p:cNvPr id="21" name="Graphic 19" descr="Arrow: Clockwise curve with solid fill">
            <a:extLst>
              <a:ext uri="{FF2B5EF4-FFF2-40B4-BE49-F238E27FC236}">
                <a16:creationId xmlns:a16="http://schemas.microsoft.com/office/drawing/2014/main" id="{7DCE39E2-F10D-4B3A-6C80-CFCFD81179D5}"/>
              </a:ext>
            </a:extLst>
          </p:cNvPr>
          <p:cNvSpPr/>
          <p:nvPr/>
        </p:nvSpPr>
        <p:spPr>
          <a:xfrm rot="2251515">
            <a:off x="1833720" y="712497"/>
            <a:ext cx="2961006" cy="4218644"/>
          </a:xfrm>
          <a:custGeom>
            <a:avLst/>
            <a:gdLst>
              <a:gd name="connsiteX0" fmla="*/ 2299109 w 2299108"/>
              <a:gd name="connsiteY0" fmla="*/ 2933455 h 2933454"/>
              <a:gd name="connsiteX1" fmla="*/ 1347753 w 2299108"/>
              <a:gd name="connsiteY1" fmla="*/ 951464 h 2933454"/>
              <a:gd name="connsiteX2" fmla="*/ 1902711 w 2299108"/>
              <a:gd name="connsiteY2" fmla="*/ 951464 h 2933454"/>
              <a:gd name="connsiteX3" fmla="*/ 951355 w 2299108"/>
              <a:gd name="connsiteY3" fmla="*/ 109 h 2933454"/>
              <a:gd name="connsiteX4" fmla="*/ 0 w 2299108"/>
              <a:gd name="connsiteY4" fmla="*/ 951464 h 2933454"/>
              <a:gd name="connsiteX5" fmla="*/ 515317 w 2299108"/>
              <a:gd name="connsiteY5" fmla="*/ 951464 h 2933454"/>
              <a:gd name="connsiteX6" fmla="*/ 2299109 w 2299108"/>
              <a:gd name="connsiteY6" fmla="*/ 2933455 h 2933454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902711 w 2299109"/>
              <a:gd name="connsiteY2" fmla="*/ 951355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491509 w 2299109"/>
              <a:gd name="connsiteY2" fmla="*/ 975210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491509 w 2299109"/>
              <a:gd name="connsiteY2" fmla="*/ 812947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247655 w 2299109"/>
              <a:gd name="connsiteY2" fmla="*/ 818786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127904 w 2127904"/>
              <a:gd name="connsiteY0" fmla="*/ 2771083 h 2771083"/>
              <a:gd name="connsiteX1" fmla="*/ 776370 w 2127904"/>
              <a:gd name="connsiteY1" fmla="*/ 813462 h 2771083"/>
              <a:gd name="connsiteX2" fmla="*/ 1076450 w 2127904"/>
              <a:gd name="connsiteY2" fmla="*/ 818786 h 2771083"/>
              <a:gd name="connsiteX3" fmla="*/ 568495 w 2127904"/>
              <a:gd name="connsiteY3" fmla="*/ 0 h 2771083"/>
              <a:gd name="connsiteX4" fmla="*/ 0 w 2127904"/>
              <a:gd name="connsiteY4" fmla="*/ 792774 h 2771083"/>
              <a:gd name="connsiteX5" fmla="*/ 344112 w 2127904"/>
              <a:gd name="connsiteY5" fmla="*/ 789092 h 2771083"/>
              <a:gd name="connsiteX6" fmla="*/ 2127904 w 2127904"/>
              <a:gd name="connsiteY6" fmla="*/ 2771083 h 2771083"/>
              <a:gd name="connsiteX0" fmla="*/ 2484882 w 2484882"/>
              <a:gd name="connsiteY0" fmla="*/ 3063404 h 3063404"/>
              <a:gd name="connsiteX1" fmla="*/ 776370 w 2484882"/>
              <a:gd name="connsiteY1" fmla="*/ 813462 h 3063404"/>
              <a:gd name="connsiteX2" fmla="*/ 1076450 w 2484882"/>
              <a:gd name="connsiteY2" fmla="*/ 818786 h 3063404"/>
              <a:gd name="connsiteX3" fmla="*/ 568495 w 2484882"/>
              <a:gd name="connsiteY3" fmla="*/ 0 h 3063404"/>
              <a:gd name="connsiteX4" fmla="*/ 0 w 2484882"/>
              <a:gd name="connsiteY4" fmla="*/ 792774 h 3063404"/>
              <a:gd name="connsiteX5" fmla="*/ 344112 w 2484882"/>
              <a:gd name="connsiteY5" fmla="*/ 789092 h 3063404"/>
              <a:gd name="connsiteX6" fmla="*/ 2484882 w 2484882"/>
              <a:gd name="connsiteY6" fmla="*/ 3063404 h 3063404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2719624 h 2719624"/>
              <a:gd name="connsiteX1" fmla="*/ 776370 w 2569065"/>
              <a:gd name="connsiteY1" fmla="*/ 523947 h 2719624"/>
              <a:gd name="connsiteX2" fmla="*/ 1076450 w 2569065"/>
              <a:gd name="connsiteY2" fmla="*/ 529271 h 2719624"/>
              <a:gd name="connsiteX3" fmla="*/ 544563 w 2569065"/>
              <a:gd name="connsiteY3" fmla="*/ 0 h 2719624"/>
              <a:gd name="connsiteX4" fmla="*/ 0 w 2569065"/>
              <a:gd name="connsiteY4" fmla="*/ 503259 h 2719624"/>
              <a:gd name="connsiteX5" fmla="*/ 344112 w 2569065"/>
              <a:gd name="connsiteY5" fmla="*/ 499577 h 2719624"/>
              <a:gd name="connsiteX6" fmla="*/ 2569065 w 2569065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973674 w 2466289"/>
              <a:gd name="connsiteY2" fmla="*/ 529271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887677 w 2466289"/>
              <a:gd name="connsiteY2" fmla="*/ 532215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289" h="2719624">
                <a:moveTo>
                  <a:pt x="2466289" y="2719624"/>
                </a:moveTo>
                <a:cubicBezTo>
                  <a:pt x="2466289" y="2719624"/>
                  <a:pt x="673594" y="2208639"/>
                  <a:pt x="673594" y="523947"/>
                </a:cubicBezTo>
                <a:lnTo>
                  <a:pt x="887677" y="532215"/>
                </a:lnTo>
                <a:lnTo>
                  <a:pt x="441787" y="0"/>
                </a:lnTo>
                <a:lnTo>
                  <a:pt x="0" y="490342"/>
                </a:lnTo>
                <a:lnTo>
                  <a:pt x="241336" y="499577"/>
                </a:lnTo>
                <a:cubicBezTo>
                  <a:pt x="241336" y="503541"/>
                  <a:pt x="474887" y="2157229"/>
                  <a:pt x="2466289" y="2719624"/>
                </a:cubicBezTo>
                <a:close/>
              </a:path>
            </a:pathLst>
          </a:custGeom>
          <a:solidFill>
            <a:srgbClr val="000000"/>
          </a:solidFill>
          <a:ln w="3958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2" name="Graphic 19" descr="Arrow: Clockwise curve with solid fill">
            <a:extLst>
              <a:ext uri="{FF2B5EF4-FFF2-40B4-BE49-F238E27FC236}">
                <a16:creationId xmlns:a16="http://schemas.microsoft.com/office/drawing/2014/main" id="{F9C60DCC-ACE7-5AE5-EEF5-78DD3933B9B1}"/>
              </a:ext>
            </a:extLst>
          </p:cNvPr>
          <p:cNvSpPr/>
          <p:nvPr/>
        </p:nvSpPr>
        <p:spPr>
          <a:xfrm rot="12242392">
            <a:off x="7996790" y="2018696"/>
            <a:ext cx="2961006" cy="4218644"/>
          </a:xfrm>
          <a:custGeom>
            <a:avLst/>
            <a:gdLst>
              <a:gd name="connsiteX0" fmla="*/ 2299109 w 2299108"/>
              <a:gd name="connsiteY0" fmla="*/ 2933455 h 2933454"/>
              <a:gd name="connsiteX1" fmla="*/ 1347753 w 2299108"/>
              <a:gd name="connsiteY1" fmla="*/ 951464 h 2933454"/>
              <a:gd name="connsiteX2" fmla="*/ 1902711 w 2299108"/>
              <a:gd name="connsiteY2" fmla="*/ 951464 h 2933454"/>
              <a:gd name="connsiteX3" fmla="*/ 951355 w 2299108"/>
              <a:gd name="connsiteY3" fmla="*/ 109 h 2933454"/>
              <a:gd name="connsiteX4" fmla="*/ 0 w 2299108"/>
              <a:gd name="connsiteY4" fmla="*/ 951464 h 2933454"/>
              <a:gd name="connsiteX5" fmla="*/ 515317 w 2299108"/>
              <a:gd name="connsiteY5" fmla="*/ 951464 h 2933454"/>
              <a:gd name="connsiteX6" fmla="*/ 2299109 w 2299108"/>
              <a:gd name="connsiteY6" fmla="*/ 2933455 h 2933454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902711 w 2299109"/>
              <a:gd name="connsiteY2" fmla="*/ 951355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933346 h 2933346"/>
              <a:gd name="connsiteX1" fmla="*/ 947575 w 2299109"/>
              <a:gd name="connsiteY1" fmla="*/ 975725 h 2933346"/>
              <a:gd name="connsiteX2" fmla="*/ 1491509 w 2299109"/>
              <a:gd name="connsiteY2" fmla="*/ 975210 h 2933346"/>
              <a:gd name="connsiteX3" fmla="*/ 951355 w 2299109"/>
              <a:gd name="connsiteY3" fmla="*/ 0 h 2933346"/>
              <a:gd name="connsiteX4" fmla="*/ 0 w 2299109"/>
              <a:gd name="connsiteY4" fmla="*/ 951355 h 2933346"/>
              <a:gd name="connsiteX5" fmla="*/ 515317 w 2299109"/>
              <a:gd name="connsiteY5" fmla="*/ 951355 h 2933346"/>
              <a:gd name="connsiteX6" fmla="*/ 2299109 w 2299109"/>
              <a:gd name="connsiteY6" fmla="*/ 2933346 h 2933346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491509 w 2299109"/>
              <a:gd name="connsiteY2" fmla="*/ 812947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299109 w 2299109"/>
              <a:gd name="connsiteY0" fmla="*/ 2771083 h 2771083"/>
              <a:gd name="connsiteX1" fmla="*/ 947575 w 2299109"/>
              <a:gd name="connsiteY1" fmla="*/ 813462 h 2771083"/>
              <a:gd name="connsiteX2" fmla="*/ 1247655 w 2299109"/>
              <a:gd name="connsiteY2" fmla="*/ 818786 h 2771083"/>
              <a:gd name="connsiteX3" fmla="*/ 739700 w 2299109"/>
              <a:gd name="connsiteY3" fmla="*/ 0 h 2771083"/>
              <a:gd name="connsiteX4" fmla="*/ 0 w 2299109"/>
              <a:gd name="connsiteY4" fmla="*/ 789092 h 2771083"/>
              <a:gd name="connsiteX5" fmla="*/ 515317 w 2299109"/>
              <a:gd name="connsiteY5" fmla="*/ 789092 h 2771083"/>
              <a:gd name="connsiteX6" fmla="*/ 2299109 w 2299109"/>
              <a:gd name="connsiteY6" fmla="*/ 2771083 h 2771083"/>
              <a:gd name="connsiteX0" fmla="*/ 2127904 w 2127904"/>
              <a:gd name="connsiteY0" fmla="*/ 2771083 h 2771083"/>
              <a:gd name="connsiteX1" fmla="*/ 776370 w 2127904"/>
              <a:gd name="connsiteY1" fmla="*/ 813462 h 2771083"/>
              <a:gd name="connsiteX2" fmla="*/ 1076450 w 2127904"/>
              <a:gd name="connsiteY2" fmla="*/ 818786 h 2771083"/>
              <a:gd name="connsiteX3" fmla="*/ 568495 w 2127904"/>
              <a:gd name="connsiteY3" fmla="*/ 0 h 2771083"/>
              <a:gd name="connsiteX4" fmla="*/ 0 w 2127904"/>
              <a:gd name="connsiteY4" fmla="*/ 792774 h 2771083"/>
              <a:gd name="connsiteX5" fmla="*/ 344112 w 2127904"/>
              <a:gd name="connsiteY5" fmla="*/ 789092 h 2771083"/>
              <a:gd name="connsiteX6" fmla="*/ 2127904 w 2127904"/>
              <a:gd name="connsiteY6" fmla="*/ 2771083 h 2771083"/>
              <a:gd name="connsiteX0" fmla="*/ 2484882 w 2484882"/>
              <a:gd name="connsiteY0" fmla="*/ 3063404 h 3063404"/>
              <a:gd name="connsiteX1" fmla="*/ 776370 w 2484882"/>
              <a:gd name="connsiteY1" fmla="*/ 813462 h 3063404"/>
              <a:gd name="connsiteX2" fmla="*/ 1076450 w 2484882"/>
              <a:gd name="connsiteY2" fmla="*/ 818786 h 3063404"/>
              <a:gd name="connsiteX3" fmla="*/ 568495 w 2484882"/>
              <a:gd name="connsiteY3" fmla="*/ 0 h 3063404"/>
              <a:gd name="connsiteX4" fmla="*/ 0 w 2484882"/>
              <a:gd name="connsiteY4" fmla="*/ 792774 h 3063404"/>
              <a:gd name="connsiteX5" fmla="*/ 344112 w 2484882"/>
              <a:gd name="connsiteY5" fmla="*/ 789092 h 3063404"/>
              <a:gd name="connsiteX6" fmla="*/ 2484882 w 2484882"/>
              <a:gd name="connsiteY6" fmla="*/ 3063404 h 3063404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3009139 h 3009139"/>
              <a:gd name="connsiteX1" fmla="*/ 776370 w 2569065"/>
              <a:gd name="connsiteY1" fmla="*/ 813462 h 3009139"/>
              <a:gd name="connsiteX2" fmla="*/ 1076450 w 2569065"/>
              <a:gd name="connsiteY2" fmla="*/ 818786 h 3009139"/>
              <a:gd name="connsiteX3" fmla="*/ 568495 w 2569065"/>
              <a:gd name="connsiteY3" fmla="*/ 0 h 3009139"/>
              <a:gd name="connsiteX4" fmla="*/ 0 w 2569065"/>
              <a:gd name="connsiteY4" fmla="*/ 792774 h 3009139"/>
              <a:gd name="connsiteX5" fmla="*/ 344112 w 2569065"/>
              <a:gd name="connsiteY5" fmla="*/ 789092 h 3009139"/>
              <a:gd name="connsiteX6" fmla="*/ 2569065 w 2569065"/>
              <a:gd name="connsiteY6" fmla="*/ 3009139 h 3009139"/>
              <a:gd name="connsiteX0" fmla="*/ 2569065 w 2569065"/>
              <a:gd name="connsiteY0" fmla="*/ 2719624 h 2719624"/>
              <a:gd name="connsiteX1" fmla="*/ 776370 w 2569065"/>
              <a:gd name="connsiteY1" fmla="*/ 523947 h 2719624"/>
              <a:gd name="connsiteX2" fmla="*/ 1076450 w 2569065"/>
              <a:gd name="connsiteY2" fmla="*/ 529271 h 2719624"/>
              <a:gd name="connsiteX3" fmla="*/ 544563 w 2569065"/>
              <a:gd name="connsiteY3" fmla="*/ 0 h 2719624"/>
              <a:gd name="connsiteX4" fmla="*/ 0 w 2569065"/>
              <a:gd name="connsiteY4" fmla="*/ 503259 h 2719624"/>
              <a:gd name="connsiteX5" fmla="*/ 344112 w 2569065"/>
              <a:gd name="connsiteY5" fmla="*/ 499577 h 2719624"/>
              <a:gd name="connsiteX6" fmla="*/ 2569065 w 2569065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973674 w 2466289"/>
              <a:gd name="connsiteY2" fmla="*/ 529271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  <a:gd name="connsiteX0" fmla="*/ 2466289 w 2466289"/>
              <a:gd name="connsiteY0" fmla="*/ 2719624 h 2719624"/>
              <a:gd name="connsiteX1" fmla="*/ 673594 w 2466289"/>
              <a:gd name="connsiteY1" fmla="*/ 523947 h 2719624"/>
              <a:gd name="connsiteX2" fmla="*/ 887677 w 2466289"/>
              <a:gd name="connsiteY2" fmla="*/ 532215 h 2719624"/>
              <a:gd name="connsiteX3" fmla="*/ 441787 w 2466289"/>
              <a:gd name="connsiteY3" fmla="*/ 0 h 2719624"/>
              <a:gd name="connsiteX4" fmla="*/ 0 w 2466289"/>
              <a:gd name="connsiteY4" fmla="*/ 490342 h 2719624"/>
              <a:gd name="connsiteX5" fmla="*/ 241336 w 2466289"/>
              <a:gd name="connsiteY5" fmla="*/ 499577 h 2719624"/>
              <a:gd name="connsiteX6" fmla="*/ 2466289 w 2466289"/>
              <a:gd name="connsiteY6" fmla="*/ 2719624 h 271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6289" h="2719624">
                <a:moveTo>
                  <a:pt x="2466289" y="2719624"/>
                </a:moveTo>
                <a:cubicBezTo>
                  <a:pt x="2466289" y="2719624"/>
                  <a:pt x="673594" y="2208639"/>
                  <a:pt x="673594" y="523947"/>
                </a:cubicBezTo>
                <a:lnTo>
                  <a:pt x="887677" y="532215"/>
                </a:lnTo>
                <a:lnTo>
                  <a:pt x="441787" y="0"/>
                </a:lnTo>
                <a:lnTo>
                  <a:pt x="0" y="490342"/>
                </a:lnTo>
                <a:lnTo>
                  <a:pt x="241336" y="499577"/>
                </a:lnTo>
                <a:cubicBezTo>
                  <a:pt x="241336" y="503541"/>
                  <a:pt x="474887" y="2157229"/>
                  <a:pt x="2466289" y="2719624"/>
                </a:cubicBezTo>
                <a:close/>
              </a:path>
            </a:pathLst>
          </a:custGeom>
          <a:solidFill>
            <a:srgbClr val="000000"/>
          </a:solidFill>
          <a:ln w="39588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3" name="ZoneTexte 14">
            <a:extLst>
              <a:ext uri="{FF2B5EF4-FFF2-40B4-BE49-F238E27FC236}">
                <a16:creationId xmlns:a16="http://schemas.microsoft.com/office/drawing/2014/main" id="{1A46DD89-8E7D-1633-7C2B-CD89E4383373}"/>
              </a:ext>
            </a:extLst>
          </p:cNvPr>
          <p:cNvSpPr txBox="1"/>
          <p:nvPr/>
        </p:nvSpPr>
        <p:spPr>
          <a:xfrm>
            <a:off x="3238042" y="4767612"/>
            <a:ext cx="88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June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sp>
        <p:nvSpPr>
          <p:cNvPr id="32" name="ZoneTexte 14">
            <a:extLst>
              <a:ext uri="{FF2B5EF4-FFF2-40B4-BE49-F238E27FC236}">
                <a16:creationId xmlns:a16="http://schemas.microsoft.com/office/drawing/2014/main" id="{615BCDF3-9073-0637-C22B-A44522CADD51}"/>
              </a:ext>
            </a:extLst>
          </p:cNvPr>
          <p:cNvSpPr txBox="1"/>
          <p:nvPr/>
        </p:nvSpPr>
        <p:spPr>
          <a:xfrm>
            <a:off x="3320687" y="2542448"/>
            <a:ext cx="75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enir Next LT Pro Light"/>
              </a:rPr>
              <a:t>July</a:t>
            </a:r>
            <a:endParaRPr kumimoji="0" lang="fr-F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</a:endParaRPr>
          </a:p>
        </p:txBody>
      </p:sp>
      <p:pic>
        <p:nvPicPr>
          <p:cNvPr id="3" name="Picture 2" descr="A brown animal with black background&#10;&#10;AI-generated content may be incorrect.">
            <a:extLst>
              <a:ext uri="{FF2B5EF4-FFF2-40B4-BE49-F238E27FC236}">
                <a16:creationId xmlns:a16="http://schemas.microsoft.com/office/drawing/2014/main" id="{374C2F3F-16F6-C143-407A-F21062397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1585" y="4734739"/>
            <a:ext cx="2880000" cy="2880000"/>
          </a:xfrm>
          <a:prstGeom prst="rect">
            <a:avLst/>
          </a:prstGeom>
        </p:spPr>
      </p:pic>
      <p:pic>
        <p:nvPicPr>
          <p:cNvPr id="6" name="Picture 5" descr="A brown animal on a black background&#10;&#10;AI-generated content may be incorrect.">
            <a:extLst>
              <a:ext uri="{FF2B5EF4-FFF2-40B4-BE49-F238E27FC236}">
                <a16:creationId xmlns:a16="http://schemas.microsoft.com/office/drawing/2014/main" id="{171F4906-0B4A-D49A-76AA-42E57773E6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3232" y="-557921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A8145-73ED-8F6C-85FC-623B2FB20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FD2BCF-3BE3-54B6-C77E-70A2E231CFBE}"/>
              </a:ext>
            </a:extLst>
          </p:cNvPr>
          <p:cNvSpPr/>
          <p:nvPr/>
        </p:nvSpPr>
        <p:spPr>
          <a:xfrm>
            <a:off x="5177117" y="4904369"/>
            <a:ext cx="6156000" cy="828000"/>
          </a:xfrm>
          <a:prstGeom prst="roundRect">
            <a:avLst/>
          </a:prstGeom>
          <a:solidFill>
            <a:srgbClr val="7030A0">
              <a:alpha val="9804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92F00C21-E6D4-FE48-57D9-A0D36686D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17124" y="3449276"/>
                <a:ext cx="2463817" cy="617387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Body mass </a:t>
                </a:r>
                <a14:m>
                  <m:oMath xmlns:m="http://schemas.openxmlformats.org/officeDocument/2006/math">
                    <m:r>
                      <a:rPr lang="en-CA" sz="28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CA" sz="2800" b="1" noProof="0" dirty="0"/>
              </a:p>
            </p:txBody>
          </p:sp>
        </mc:Choice>
        <mc:Fallback xmlns="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92F00C21-E6D4-FE48-57D9-A0D36686D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124" y="3449276"/>
                <a:ext cx="2463817" cy="617387"/>
              </a:xfrm>
              <a:prstGeom prst="roundRect">
                <a:avLst/>
              </a:prstGeom>
              <a:blipFill>
                <a:blip r:embed="rId2"/>
                <a:stretch>
                  <a:fillRect l="-2538" t="-1923" b="-1538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xplosion 1 15">
            <a:extLst>
              <a:ext uri="{FF2B5EF4-FFF2-40B4-BE49-F238E27FC236}">
                <a16:creationId xmlns:a16="http://schemas.microsoft.com/office/drawing/2014/main" id="{3DD66839-27F2-10D1-CE96-55206CD535B8}"/>
              </a:ext>
            </a:extLst>
          </p:cNvPr>
          <p:cNvSpPr/>
          <p:nvPr/>
        </p:nvSpPr>
        <p:spPr>
          <a:xfrm>
            <a:off x="0" y="115714"/>
            <a:ext cx="3657599" cy="1736365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300" b="1" noProof="0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7" name="Rectangle : coins arrondis 22">
            <a:extLst>
              <a:ext uri="{FF2B5EF4-FFF2-40B4-BE49-F238E27FC236}">
                <a16:creationId xmlns:a16="http://schemas.microsoft.com/office/drawing/2014/main" id="{E060FA8C-0D54-674D-F3D3-02F191AE0F94}"/>
              </a:ext>
            </a:extLst>
          </p:cNvPr>
          <p:cNvSpPr>
            <a:spLocks noChangeAspect="1"/>
          </p:cNvSpPr>
          <p:nvPr/>
        </p:nvSpPr>
        <p:spPr>
          <a:xfrm>
            <a:off x="7273221" y="2031694"/>
            <a:ext cx="1839453" cy="617384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Plasticity</a:t>
            </a:r>
            <a:endParaRPr lang="en-CA" sz="2800" b="1" noProof="0" dirty="0"/>
          </a:p>
        </p:txBody>
      </p:sp>
      <p:sp>
        <p:nvSpPr>
          <p:cNvPr id="18" name="Rectangle : coins arrondis 23">
            <a:extLst>
              <a:ext uri="{FF2B5EF4-FFF2-40B4-BE49-F238E27FC236}">
                <a16:creationId xmlns:a16="http://schemas.microsoft.com/office/drawing/2014/main" id="{A7BB87B7-0970-B1C1-A9C5-468D24217FC9}"/>
              </a:ext>
            </a:extLst>
          </p:cNvPr>
          <p:cNvSpPr>
            <a:spLocks noChangeAspect="1"/>
          </p:cNvSpPr>
          <p:nvPr/>
        </p:nvSpPr>
        <p:spPr>
          <a:xfrm>
            <a:off x="4468983" y="3115668"/>
            <a:ext cx="1897531" cy="627675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Evolution</a:t>
            </a:r>
            <a:endParaRPr lang="en-CA" b="1" noProof="0" dirty="0"/>
          </a:p>
        </p:txBody>
      </p:sp>
      <p:sp>
        <p:nvSpPr>
          <p:cNvPr id="19" name="Forme libre 26">
            <a:extLst>
              <a:ext uri="{FF2B5EF4-FFF2-40B4-BE49-F238E27FC236}">
                <a16:creationId xmlns:a16="http://schemas.microsoft.com/office/drawing/2014/main" id="{987B8484-9FFB-F4C0-814F-EF382F2AD91B}"/>
              </a:ext>
            </a:extLst>
          </p:cNvPr>
          <p:cNvSpPr/>
          <p:nvPr/>
        </p:nvSpPr>
        <p:spPr>
          <a:xfrm>
            <a:off x="8259987" y="2684907"/>
            <a:ext cx="45719" cy="715698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0" name="Forme libre 27">
            <a:extLst>
              <a:ext uri="{FF2B5EF4-FFF2-40B4-BE49-F238E27FC236}">
                <a16:creationId xmlns:a16="http://schemas.microsoft.com/office/drawing/2014/main" id="{F8B164FE-6AFF-E0FD-709C-3C71C4F635C1}"/>
              </a:ext>
            </a:extLst>
          </p:cNvPr>
          <p:cNvSpPr/>
          <p:nvPr/>
        </p:nvSpPr>
        <p:spPr>
          <a:xfrm>
            <a:off x="6344816" y="3662780"/>
            <a:ext cx="667619" cy="148461"/>
          </a:xfrm>
          <a:custGeom>
            <a:avLst/>
            <a:gdLst>
              <a:gd name="connsiteX0" fmla="*/ 0 w 1487606"/>
              <a:gd name="connsiteY0" fmla="*/ 0 h 437519"/>
              <a:gd name="connsiteX1" fmla="*/ 518615 w 1487606"/>
              <a:gd name="connsiteY1" fmla="*/ 368489 h 437519"/>
              <a:gd name="connsiteX2" fmla="*/ 1487606 w 1487606"/>
              <a:gd name="connsiteY2" fmla="*/ 436728 h 43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437519">
                <a:moveTo>
                  <a:pt x="0" y="0"/>
                </a:moveTo>
                <a:cubicBezTo>
                  <a:pt x="135340" y="147850"/>
                  <a:pt x="270681" y="295701"/>
                  <a:pt x="518615" y="368489"/>
                </a:cubicBezTo>
                <a:cubicBezTo>
                  <a:pt x="766549" y="441277"/>
                  <a:pt x="1127077" y="439002"/>
                  <a:pt x="1487606" y="43672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1" name="Forme libre 7">
            <a:extLst>
              <a:ext uri="{FF2B5EF4-FFF2-40B4-BE49-F238E27FC236}">
                <a16:creationId xmlns:a16="http://schemas.microsoft.com/office/drawing/2014/main" id="{FD6CF61B-6CCC-2FB6-BC8A-AD167F2B47D7}"/>
              </a:ext>
            </a:extLst>
          </p:cNvPr>
          <p:cNvSpPr/>
          <p:nvPr/>
        </p:nvSpPr>
        <p:spPr>
          <a:xfrm>
            <a:off x="198951" y="1521325"/>
            <a:ext cx="575676" cy="2270062"/>
          </a:xfrm>
          <a:custGeom>
            <a:avLst/>
            <a:gdLst>
              <a:gd name="connsiteX0" fmla="*/ 463790 w 463790"/>
              <a:gd name="connsiteY0" fmla="*/ 0 h 846162"/>
              <a:gd name="connsiteX1" fmla="*/ 40710 w 463790"/>
              <a:gd name="connsiteY1" fmla="*/ 286603 h 846162"/>
              <a:gd name="connsiteX2" fmla="*/ 40710 w 463790"/>
              <a:gd name="connsiteY2" fmla="*/ 846162 h 84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790" h="846162">
                <a:moveTo>
                  <a:pt x="463790" y="0"/>
                </a:moveTo>
                <a:cubicBezTo>
                  <a:pt x="287506" y="72788"/>
                  <a:pt x="111223" y="145576"/>
                  <a:pt x="40710" y="286603"/>
                </a:cubicBezTo>
                <a:cubicBezTo>
                  <a:pt x="-29803" y="427630"/>
                  <a:pt x="5453" y="636896"/>
                  <a:pt x="40710" y="846162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2" name="Rectangle : coins arrondis 10">
            <a:extLst>
              <a:ext uri="{FF2B5EF4-FFF2-40B4-BE49-F238E27FC236}">
                <a16:creationId xmlns:a16="http://schemas.microsoft.com/office/drawing/2014/main" id="{7AB70C59-4BBC-B51D-8E10-2489D4045969}"/>
              </a:ext>
            </a:extLst>
          </p:cNvPr>
          <p:cNvSpPr>
            <a:spLocks/>
          </p:cNvSpPr>
          <p:nvPr/>
        </p:nvSpPr>
        <p:spPr>
          <a:xfrm>
            <a:off x="27199" y="3833016"/>
            <a:ext cx="2384793" cy="749194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Growing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3" name="Rectangle : coins arrondis 13">
            <a:extLst>
              <a:ext uri="{FF2B5EF4-FFF2-40B4-BE49-F238E27FC236}">
                <a16:creationId xmlns:a16="http://schemas.microsoft.com/office/drawing/2014/main" id="{DE145953-AE02-B713-250F-73E39616A639}"/>
              </a:ext>
            </a:extLst>
          </p:cNvPr>
          <p:cNvSpPr>
            <a:spLocks/>
          </p:cNvSpPr>
          <p:nvPr/>
        </p:nvSpPr>
        <p:spPr>
          <a:xfrm>
            <a:off x="417519" y="2656395"/>
            <a:ext cx="2642883" cy="673787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Hibernation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4" name="Forme libre 14">
            <a:extLst>
              <a:ext uri="{FF2B5EF4-FFF2-40B4-BE49-F238E27FC236}">
                <a16:creationId xmlns:a16="http://schemas.microsoft.com/office/drawing/2014/main" id="{E945DDD7-4E87-A234-2545-D541A1454CCE}"/>
              </a:ext>
            </a:extLst>
          </p:cNvPr>
          <p:cNvSpPr/>
          <p:nvPr/>
        </p:nvSpPr>
        <p:spPr>
          <a:xfrm>
            <a:off x="1428188" y="1831497"/>
            <a:ext cx="152142" cy="824899"/>
          </a:xfrm>
          <a:custGeom>
            <a:avLst/>
            <a:gdLst>
              <a:gd name="connsiteX0" fmla="*/ 17416 w 686157"/>
              <a:gd name="connsiteY0" fmla="*/ 0 h 1542197"/>
              <a:gd name="connsiteX1" fmla="*/ 85655 w 686157"/>
              <a:gd name="connsiteY1" fmla="*/ 900753 h 1542197"/>
              <a:gd name="connsiteX2" fmla="*/ 686157 w 686157"/>
              <a:gd name="connsiteY2" fmla="*/ 1542197 h 154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157" h="1542197">
                <a:moveTo>
                  <a:pt x="17416" y="0"/>
                </a:moveTo>
                <a:cubicBezTo>
                  <a:pt x="-4193" y="321860"/>
                  <a:pt x="-25802" y="643720"/>
                  <a:pt x="85655" y="900753"/>
                </a:cubicBezTo>
                <a:cubicBezTo>
                  <a:pt x="197112" y="1157786"/>
                  <a:pt x="441634" y="1349991"/>
                  <a:pt x="686157" y="154219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5" name="Rectangle : coins arrondis 15">
            <a:extLst>
              <a:ext uri="{FF2B5EF4-FFF2-40B4-BE49-F238E27FC236}">
                <a16:creationId xmlns:a16="http://schemas.microsoft.com/office/drawing/2014/main" id="{C3AD7FE4-71C7-C5C5-AF58-9334CE0561C2}"/>
              </a:ext>
            </a:extLst>
          </p:cNvPr>
          <p:cNvSpPr>
            <a:spLocks/>
          </p:cNvSpPr>
          <p:nvPr/>
        </p:nvSpPr>
        <p:spPr>
          <a:xfrm>
            <a:off x="2991571" y="1806918"/>
            <a:ext cx="1982288" cy="665064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Seasons length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6" name="Forme libre 16">
            <a:extLst>
              <a:ext uri="{FF2B5EF4-FFF2-40B4-BE49-F238E27FC236}">
                <a16:creationId xmlns:a16="http://schemas.microsoft.com/office/drawing/2014/main" id="{25C06D60-8524-CDA7-3544-90749FC0C39B}"/>
              </a:ext>
            </a:extLst>
          </p:cNvPr>
          <p:cNvSpPr/>
          <p:nvPr/>
        </p:nvSpPr>
        <p:spPr>
          <a:xfrm flipH="1">
            <a:off x="4132796" y="1478719"/>
            <a:ext cx="1237134" cy="328199"/>
          </a:xfrm>
          <a:custGeom>
            <a:avLst/>
            <a:gdLst>
              <a:gd name="connsiteX0" fmla="*/ 0 w 2606722"/>
              <a:gd name="connsiteY0" fmla="*/ 0 h 1173707"/>
              <a:gd name="connsiteX1" fmla="*/ 982639 w 2606722"/>
              <a:gd name="connsiteY1" fmla="*/ 272955 h 1173707"/>
              <a:gd name="connsiteX2" fmla="*/ 2279176 w 2606722"/>
              <a:gd name="connsiteY2" fmla="*/ 818865 h 1173707"/>
              <a:gd name="connsiteX3" fmla="*/ 2606722 w 2606722"/>
              <a:gd name="connsiteY3" fmla="*/ 1173707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6722" h="1173707">
                <a:moveTo>
                  <a:pt x="0" y="0"/>
                </a:moveTo>
                <a:cubicBezTo>
                  <a:pt x="301388" y="68239"/>
                  <a:pt x="602776" y="136478"/>
                  <a:pt x="982639" y="272955"/>
                </a:cubicBezTo>
                <a:cubicBezTo>
                  <a:pt x="1362502" y="409432"/>
                  <a:pt x="2008496" y="668740"/>
                  <a:pt x="2279176" y="818865"/>
                </a:cubicBezTo>
                <a:cubicBezTo>
                  <a:pt x="2549856" y="968990"/>
                  <a:pt x="2578289" y="1071348"/>
                  <a:pt x="2606722" y="117370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grpSp>
        <p:nvGrpSpPr>
          <p:cNvPr id="27" name="Groupe 12">
            <a:extLst>
              <a:ext uri="{FF2B5EF4-FFF2-40B4-BE49-F238E27FC236}">
                <a16:creationId xmlns:a16="http://schemas.microsoft.com/office/drawing/2014/main" id="{8D66143F-CF09-4FBA-8E3D-D0D289F74EDC}"/>
              </a:ext>
            </a:extLst>
          </p:cNvPr>
          <p:cNvGrpSpPr/>
          <p:nvPr/>
        </p:nvGrpSpPr>
        <p:grpSpPr>
          <a:xfrm>
            <a:off x="4343396" y="141428"/>
            <a:ext cx="2955899" cy="1710650"/>
            <a:chOff x="5079593" y="481424"/>
            <a:chExt cx="4667216" cy="2092545"/>
          </a:xfrm>
        </p:grpSpPr>
        <p:sp>
          <p:nvSpPr>
            <p:cNvPr id="30" name="Rectangle : coins arrondis 6">
              <a:extLst>
                <a:ext uri="{FF2B5EF4-FFF2-40B4-BE49-F238E27FC236}">
                  <a16:creationId xmlns:a16="http://schemas.microsoft.com/office/drawing/2014/main" id="{E5E7079C-4EFA-A3AC-90F8-6A092D1CE009}"/>
                </a:ext>
              </a:extLst>
            </p:cNvPr>
            <p:cNvSpPr>
              <a:spLocks/>
            </p:cNvSpPr>
            <p:nvPr/>
          </p:nvSpPr>
          <p:spPr>
            <a:xfrm>
              <a:off x="5079593" y="481424"/>
              <a:ext cx="1953372" cy="657967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Active season ➚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  <p:pic>
          <p:nvPicPr>
            <p:cNvPr id="31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0B495BFB-DEE6-3411-FD5A-A1A160BB0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15" t="63021" r="18034"/>
            <a:stretch/>
          </p:blipFill>
          <p:spPr>
            <a:xfrm>
              <a:off x="5615771" y="927275"/>
              <a:ext cx="2856704" cy="1646694"/>
            </a:xfrm>
            <a:prstGeom prst="rect">
              <a:avLst/>
            </a:prstGeom>
          </p:spPr>
        </p:pic>
        <p:sp>
          <p:nvSpPr>
            <p:cNvPr id="32" name="Rectangle : coins arrondis 11">
              <a:extLst>
                <a:ext uri="{FF2B5EF4-FFF2-40B4-BE49-F238E27FC236}">
                  <a16:creationId xmlns:a16="http://schemas.microsoft.com/office/drawing/2014/main" id="{08F6767D-6C22-F7B9-F8F8-3A8711B3F10D}"/>
                </a:ext>
              </a:extLst>
            </p:cNvPr>
            <p:cNvSpPr>
              <a:spLocks/>
            </p:cNvSpPr>
            <p:nvPr/>
          </p:nvSpPr>
          <p:spPr>
            <a:xfrm>
              <a:off x="7190194" y="810407"/>
              <a:ext cx="2556615" cy="652982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Hibernation➘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28" name="Connecteur en arc 18">
            <a:extLst>
              <a:ext uri="{FF2B5EF4-FFF2-40B4-BE49-F238E27FC236}">
                <a16:creationId xmlns:a16="http://schemas.microsoft.com/office/drawing/2014/main" id="{47AD13F8-BBAF-20E5-670B-558CBF6AAD43}"/>
              </a:ext>
            </a:extLst>
          </p:cNvPr>
          <p:cNvCxnSpPr>
            <a:cxnSpLocks/>
            <a:stCxn id="16" idx="3"/>
            <a:endCxn id="30" idx="1"/>
          </p:cNvCxnSpPr>
          <p:nvPr/>
        </p:nvCxnSpPr>
        <p:spPr>
          <a:xfrm flipV="1">
            <a:off x="3657599" y="410372"/>
            <a:ext cx="685796" cy="77368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>
            <a:extLst>
              <a:ext uri="{FF2B5EF4-FFF2-40B4-BE49-F238E27FC236}">
                <a16:creationId xmlns:a16="http://schemas.microsoft.com/office/drawing/2014/main" id="{8D689383-11FC-21F9-5D8C-921F91679856}"/>
              </a:ext>
            </a:extLst>
          </p:cNvPr>
          <p:cNvSpPr/>
          <p:nvPr/>
        </p:nvSpPr>
        <p:spPr>
          <a:xfrm>
            <a:off x="6395308" y="1311085"/>
            <a:ext cx="1797640" cy="699858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F587D4C-DBE1-10E2-4604-55E88FF52B27}"/>
              </a:ext>
            </a:extLst>
          </p:cNvPr>
          <p:cNvSpPr/>
          <p:nvPr/>
        </p:nvSpPr>
        <p:spPr>
          <a:xfrm>
            <a:off x="2063716" y="3330184"/>
            <a:ext cx="2384793" cy="183952"/>
          </a:xfrm>
          <a:custGeom>
            <a:avLst/>
            <a:gdLst>
              <a:gd name="connsiteX0" fmla="*/ 0 w 1727200"/>
              <a:gd name="connsiteY0" fmla="*/ 0 h 783771"/>
              <a:gd name="connsiteX1" fmla="*/ 333829 w 1727200"/>
              <a:gd name="connsiteY1" fmla="*/ 290286 h 783771"/>
              <a:gd name="connsiteX2" fmla="*/ 1161143 w 1727200"/>
              <a:gd name="connsiteY2" fmla="*/ 638628 h 783771"/>
              <a:gd name="connsiteX3" fmla="*/ 1727200 w 1727200"/>
              <a:gd name="connsiteY3" fmla="*/ 783771 h 7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0" h="783771">
                <a:moveTo>
                  <a:pt x="0" y="0"/>
                </a:moveTo>
                <a:cubicBezTo>
                  <a:pt x="70152" y="91924"/>
                  <a:pt x="140305" y="183848"/>
                  <a:pt x="333829" y="290286"/>
                </a:cubicBezTo>
                <a:cubicBezTo>
                  <a:pt x="527353" y="396724"/>
                  <a:pt x="928915" y="556381"/>
                  <a:pt x="1161143" y="638628"/>
                </a:cubicBezTo>
                <a:cubicBezTo>
                  <a:pt x="1393371" y="720875"/>
                  <a:pt x="1560285" y="752323"/>
                  <a:pt x="1727200" y="783771"/>
                </a:cubicBezTo>
              </a:path>
            </a:pathLst>
          </a:custGeom>
          <a:noFill/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701D879-BCE7-FE07-F1DC-411C102A8326}"/>
              </a:ext>
            </a:extLst>
          </p:cNvPr>
          <p:cNvSpPr/>
          <p:nvPr/>
        </p:nvSpPr>
        <p:spPr>
          <a:xfrm>
            <a:off x="9480941" y="3725736"/>
            <a:ext cx="919726" cy="67899"/>
          </a:xfrm>
          <a:custGeom>
            <a:avLst/>
            <a:gdLst>
              <a:gd name="connsiteX0" fmla="*/ 0 w 2583542"/>
              <a:gd name="connsiteY0" fmla="*/ 58057 h 58057"/>
              <a:gd name="connsiteX1" fmla="*/ 1930400 w 2583542"/>
              <a:gd name="connsiteY1" fmla="*/ 14515 h 58057"/>
              <a:gd name="connsiteX2" fmla="*/ 2583542 w 2583542"/>
              <a:gd name="connsiteY2" fmla="*/ 0 h 5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3542" h="58057">
                <a:moveTo>
                  <a:pt x="0" y="58057"/>
                </a:moveTo>
                <a:lnTo>
                  <a:pt x="1930400" y="14515"/>
                </a:lnTo>
                <a:lnTo>
                  <a:pt x="2583542" y="0"/>
                </a:ln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2" name="Rectangle : coins arrondis 23">
            <a:extLst>
              <a:ext uri="{FF2B5EF4-FFF2-40B4-BE49-F238E27FC236}">
                <a16:creationId xmlns:a16="http://schemas.microsoft.com/office/drawing/2014/main" id="{43A2C9BC-2C8E-3981-1C93-E45C4921F095}"/>
              </a:ext>
            </a:extLst>
          </p:cNvPr>
          <p:cNvSpPr>
            <a:spLocks noChangeAspect="1"/>
          </p:cNvSpPr>
          <p:nvPr/>
        </p:nvSpPr>
        <p:spPr>
          <a:xfrm>
            <a:off x="10448798" y="3570134"/>
            <a:ext cx="1495960" cy="37567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Behavior</a:t>
            </a:r>
            <a:endParaRPr lang="en-CA" sz="1600" b="1" noProof="0" dirty="0"/>
          </a:p>
        </p:txBody>
      </p:sp>
      <p:sp>
        <p:nvSpPr>
          <p:cNvPr id="33" name="Rectangle : coins arrondis 13">
            <a:extLst>
              <a:ext uri="{FF2B5EF4-FFF2-40B4-BE49-F238E27FC236}">
                <a16:creationId xmlns:a16="http://schemas.microsoft.com/office/drawing/2014/main" id="{5FF1FF45-650A-001F-B7C1-CF21F6339555}"/>
              </a:ext>
            </a:extLst>
          </p:cNvPr>
          <p:cNvSpPr>
            <a:spLocks/>
          </p:cNvSpPr>
          <p:nvPr/>
        </p:nvSpPr>
        <p:spPr>
          <a:xfrm>
            <a:off x="5218546" y="4936387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beginning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4CD4072-EE35-1A5D-B137-1F76192F6F14}"/>
              </a:ext>
            </a:extLst>
          </p:cNvPr>
          <p:cNvSpPr/>
          <p:nvPr/>
        </p:nvSpPr>
        <p:spPr>
          <a:xfrm>
            <a:off x="7412498" y="4059378"/>
            <a:ext cx="530884" cy="805310"/>
          </a:xfrm>
          <a:custGeom>
            <a:avLst/>
            <a:gdLst>
              <a:gd name="connsiteX0" fmla="*/ 70039 w 890654"/>
              <a:gd name="connsiteY0" fmla="*/ 890954 h 890954"/>
              <a:gd name="connsiteX1" fmla="*/ 81762 w 890654"/>
              <a:gd name="connsiteY1" fmla="*/ 550985 h 890954"/>
              <a:gd name="connsiteX2" fmla="*/ 890654 w 890654"/>
              <a:gd name="connsiteY2" fmla="*/ 0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654" h="890954">
                <a:moveTo>
                  <a:pt x="70039" y="890954"/>
                </a:moveTo>
                <a:cubicBezTo>
                  <a:pt x="7516" y="795215"/>
                  <a:pt x="-55007" y="699477"/>
                  <a:pt x="81762" y="550985"/>
                </a:cubicBezTo>
                <a:cubicBezTo>
                  <a:pt x="218531" y="402493"/>
                  <a:pt x="554592" y="201246"/>
                  <a:pt x="890654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C6ECF0C-4D2F-C90A-38FB-62D0D3AD5356}"/>
              </a:ext>
            </a:extLst>
          </p:cNvPr>
          <p:cNvSpPr/>
          <p:nvPr/>
        </p:nvSpPr>
        <p:spPr>
          <a:xfrm>
            <a:off x="8676785" y="4046954"/>
            <a:ext cx="610988" cy="817734"/>
          </a:xfrm>
          <a:custGeom>
            <a:avLst/>
            <a:gdLst>
              <a:gd name="connsiteX0" fmla="*/ 574430 w 750159"/>
              <a:gd name="connsiteY0" fmla="*/ 879230 h 879230"/>
              <a:gd name="connsiteX1" fmla="*/ 715107 w 750159"/>
              <a:gd name="connsiteY1" fmla="*/ 621323 h 879230"/>
              <a:gd name="connsiteX2" fmla="*/ 0 w 750159"/>
              <a:gd name="connsiteY2" fmla="*/ 0 h 87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59" h="879230">
                <a:moveTo>
                  <a:pt x="574430" y="879230"/>
                </a:moveTo>
                <a:cubicBezTo>
                  <a:pt x="692637" y="823545"/>
                  <a:pt x="810845" y="767861"/>
                  <a:pt x="715107" y="621323"/>
                </a:cubicBezTo>
                <a:cubicBezTo>
                  <a:pt x="619369" y="474785"/>
                  <a:pt x="309684" y="237392"/>
                  <a:pt x="0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90D551-9EC0-8C97-B71A-BE1732506729}"/>
              </a:ext>
            </a:extLst>
          </p:cNvPr>
          <p:cNvSpPr txBox="1"/>
          <p:nvPr/>
        </p:nvSpPr>
        <p:spPr>
          <a:xfrm>
            <a:off x="127043" y="4738746"/>
            <a:ext cx="1776448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chemeClr val="accent6"/>
                </a:solidFill>
                <a:latin typeface="Avenir Next LT Pro" panose="020B0504020202020204" pitchFamily="34" charset="77"/>
              </a:rPr>
              <a:t>Triggers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00257F-3DE4-A477-695B-37795F9D9E5B}"/>
              </a:ext>
            </a:extLst>
          </p:cNvPr>
          <p:cNvSpPr txBox="1"/>
          <p:nvPr/>
        </p:nvSpPr>
        <p:spPr>
          <a:xfrm>
            <a:off x="4917066" y="4024745"/>
            <a:ext cx="1975797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7030A0"/>
                </a:solidFill>
                <a:latin typeface="Avenir Next LT Pro" panose="020B0504020202020204" pitchFamily="34" charset="77"/>
              </a:rPr>
              <a:t>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7E31AF-AE21-65EC-200F-C9E87EC5A8D1}"/>
              </a:ext>
            </a:extLst>
          </p:cNvPr>
          <p:cNvSpPr txBox="1"/>
          <p:nvPr/>
        </p:nvSpPr>
        <p:spPr>
          <a:xfrm>
            <a:off x="9520517" y="2243946"/>
            <a:ext cx="260597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FF0000"/>
                </a:solidFill>
                <a:latin typeface="Avenir Next LT Pro" panose="020B0504020202020204" pitchFamily="34" charset="77"/>
              </a:rPr>
              <a:t>Implications</a:t>
            </a:r>
          </a:p>
        </p:txBody>
      </p:sp>
      <p:sp>
        <p:nvSpPr>
          <p:cNvPr id="44" name="Rectangle : coins arrondis 13">
            <a:extLst>
              <a:ext uri="{FF2B5EF4-FFF2-40B4-BE49-F238E27FC236}">
                <a16:creationId xmlns:a16="http://schemas.microsoft.com/office/drawing/2014/main" id="{98ED72BB-B7E8-FF4A-2CA5-9A8D9E7FA708}"/>
              </a:ext>
            </a:extLst>
          </p:cNvPr>
          <p:cNvSpPr>
            <a:spLocks/>
          </p:cNvSpPr>
          <p:nvPr/>
        </p:nvSpPr>
        <p:spPr>
          <a:xfrm>
            <a:off x="8285450" y="4931943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end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E1132D-5DC5-E9E9-3024-D9B22C09AB9B}"/>
              </a:ext>
            </a:extLst>
          </p:cNvPr>
          <p:cNvSpPr/>
          <p:nvPr/>
        </p:nvSpPr>
        <p:spPr>
          <a:xfrm>
            <a:off x="3863245" y="2487707"/>
            <a:ext cx="574284" cy="842476"/>
          </a:xfrm>
          <a:custGeom>
            <a:avLst/>
            <a:gdLst>
              <a:gd name="connsiteX0" fmla="*/ 9508 w 574284"/>
              <a:gd name="connsiteY0" fmla="*/ 0 h 981635"/>
              <a:gd name="connsiteX1" fmla="*/ 76743 w 574284"/>
              <a:gd name="connsiteY1" fmla="*/ 806823 h 981635"/>
              <a:gd name="connsiteX2" fmla="*/ 574284 w 574284"/>
              <a:gd name="connsiteY2" fmla="*/ 981635 h 98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284" h="981635">
                <a:moveTo>
                  <a:pt x="9508" y="0"/>
                </a:moveTo>
                <a:cubicBezTo>
                  <a:pt x="-3939" y="321608"/>
                  <a:pt x="-17386" y="643217"/>
                  <a:pt x="76743" y="806823"/>
                </a:cubicBezTo>
                <a:cubicBezTo>
                  <a:pt x="170872" y="970429"/>
                  <a:pt x="372578" y="976032"/>
                  <a:pt x="574284" y="981635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4DDB657-8F51-F2CE-9E1E-481EC066C4D0}"/>
              </a:ext>
            </a:extLst>
          </p:cNvPr>
          <p:cNvSpPr/>
          <p:nvPr/>
        </p:nvSpPr>
        <p:spPr>
          <a:xfrm>
            <a:off x="2411992" y="3663949"/>
            <a:ext cx="1963270" cy="524435"/>
          </a:xfrm>
          <a:custGeom>
            <a:avLst/>
            <a:gdLst>
              <a:gd name="connsiteX0" fmla="*/ 0 w 1963270"/>
              <a:gd name="connsiteY0" fmla="*/ 524435 h 524435"/>
              <a:gd name="connsiteX1" fmla="*/ 1223682 w 1963270"/>
              <a:gd name="connsiteY1" fmla="*/ 309282 h 524435"/>
              <a:gd name="connsiteX2" fmla="*/ 1963270 w 1963270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270" h="524435">
                <a:moveTo>
                  <a:pt x="0" y="524435"/>
                </a:moveTo>
                <a:cubicBezTo>
                  <a:pt x="448235" y="460561"/>
                  <a:pt x="896470" y="396688"/>
                  <a:pt x="1223682" y="309282"/>
                </a:cubicBezTo>
                <a:cubicBezTo>
                  <a:pt x="1550894" y="221876"/>
                  <a:pt x="1757082" y="110938"/>
                  <a:pt x="1963270" y="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3">
            <a:extLst>
              <a:ext uri="{FF2B5EF4-FFF2-40B4-BE49-F238E27FC236}">
                <a16:creationId xmlns:a16="http://schemas.microsoft.com/office/drawing/2014/main" id="{7F105EE8-E59F-BCA8-568D-DED01EDE6712}"/>
              </a:ext>
            </a:extLst>
          </p:cNvPr>
          <p:cNvSpPr>
            <a:spLocks/>
          </p:cNvSpPr>
          <p:nvPr/>
        </p:nvSpPr>
        <p:spPr>
          <a:xfrm>
            <a:off x="4343394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Juveniles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9DA328FA-7600-7169-4D05-E43E1790F3E3}"/>
              </a:ext>
            </a:extLst>
          </p:cNvPr>
          <p:cNvSpPr>
            <a:spLocks/>
          </p:cNvSpPr>
          <p:nvPr/>
        </p:nvSpPr>
        <p:spPr>
          <a:xfrm>
            <a:off x="6268170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Yearlings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C38642C-BB9F-39E6-6FE2-216FC6502C9F}"/>
              </a:ext>
            </a:extLst>
          </p:cNvPr>
          <p:cNvSpPr>
            <a:spLocks/>
          </p:cNvSpPr>
          <p:nvPr/>
        </p:nvSpPr>
        <p:spPr>
          <a:xfrm>
            <a:off x="8192947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Subadults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4" name="Rectangle : coins arrondis 13">
            <a:extLst>
              <a:ext uri="{FF2B5EF4-FFF2-40B4-BE49-F238E27FC236}">
                <a16:creationId xmlns:a16="http://schemas.microsoft.com/office/drawing/2014/main" id="{63D91593-89CC-5879-AE1F-83E7147ADCDB}"/>
              </a:ext>
            </a:extLst>
          </p:cNvPr>
          <p:cNvSpPr>
            <a:spLocks/>
          </p:cNvSpPr>
          <p:nvPr/>
        </p:nvSpPr>
        <p:spPr>
          <a:xfrm>
            <a:off x="10117724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8145E6-58F4-63DF-3051-5D7E5F8F7BFD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5081394" y="5732369"/>
            <a:ext cx="3173723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690EA5-5A93-B2CA-D547-AD98FDBF1179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7006170" y="5732369"/>
            <a:ext cx="1248947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91819E-5D53-93B1-9309-C47B3D121891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H="1" flipV="1">
            <a:off x="8255117" y="5732369"/>
            <a:ext cx="675830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3EEDA5-63DF-5C86-CAF8-6083AB114280}"/>
              </a:ext>
            </a:extLst>
          </p:cNvPr>
          <p:cNvCxnSpPr>
            <a:cxnSpLocks/>
            <a:stCxn id="34" idx="0"/>
            <a:endCxn id="9" idx="2"/>
          </p:cNvCxnSpPr>
          <p:nvPr/>
        </p:nvCxnSpPr>
        <p:spPr>
          <a:xfrm flipH="1" flipV="1">
            <a:off x="8255117" y="5732369"/>
            <a:ext cx="2600607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53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24FB3-EEA8-FA40-7BC9-81774761E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97826C-9AE5-CE2C-4D1D-34C39A4BB486}"/>
              </a:ext>
            </a:extLst>
          </p:cNvPr>
          <p:cNvSpPr/>
          <p:nvPr/>
        </p:nvSpPr>
        <p:spPr>
          <a:xfrm>
            <a:off x="3980334" y="4904369"/>
            <a:ext cx="6156000" cy="828000"/>
          </a:xfrm>
          <a:prstGeom prst="roundRect">
            <a:avLst/>
          </a:prstGeom>
          <a:solidFill>
            <a:srgbClr val="7030A0">
              <a:alpha val="9804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E4B22F4B-9401-54CE-7096-4C928B0F10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0341" y="3449276"/>
                <a:ext cx="2463817" cy="617387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Body mass </a:t>
                </a:r>
                <a14:m>
                  <m:oMath xmlns:m="http://schemas.openxmlformats.org/officeDocument/2006/math">
                    <m:r>
                      <a:rPr lang="en-CA" sz="28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CA" sz="2800" b="1" noProof="0" dirty="0"/>
              </a:p>
            </p:txBody>
          </p:sp>
        </mc:Choice>
        <mc:Fallback xmlns="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E4B22F4B-9401-54CE-7096-4C928B0F1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41" y="3449276"/>
                <a:ext cx="2463817" cy="617387"/>
              </a:xfrm>
              <a:prstGeom prst="roundRect">
                <a:avLst/>
              </a:prstGeom>
              <a:blipFill>
                <a:blip r:embed="rId2"/>
                <a:stretch>
                  <a:fillRect l="-2020" t="-1923" b="-15385"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xplosion 1 15">
            <a:extLst>
              <a:ext uri="{FF2B5EF4-FFF2-40B4-BE49-F238E27FC236}">
                <a16:creationId xmlns:a16="http://schemas.microsoft.com/office/drawing/2014/main" id="{515B5DEA-5F20-F083-EAFC-71456D14189C}"/>
              </a:ext>
            </a:extLst>
          </p:cNvPr>
          <p:cNvSpPr/>
          <p:nvPr/>
        </p:nvSpPr>
        <p:spPr>
          <a:xfrm>
            <a:off x="0" y="115714"/>
            <a:ext cx="3657599" cy="1736365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300" b="1" noProof="0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7" name="Rectangle : coins arrondis 22">
            <a:extLst>
              <a:ext uri="{FF2B5EF4-FFF2-40B4-BE49-F238E27FC236}">
                <a16:creationId xmlns:a16="http://schemas.microsoft.com/office/drawing/2014/main" id="{000960DA-AF90-C2C4-26C7-10E99A25F63B}"/>
              </a:ext>
            </a:extLst>
          </p:cNvPr>
          <p:cNvSpPr>
            <a:spLocks noChangeAspect="1"/>
          </p:cNvSpPr>
          <p:nvPr/>
        </p:nvSpPr>
        <p:spPr>
          <a:xfrm>
            <a:off x="6076438" y="2031694"/>
            <a:ext cx="1839453" cy="617384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Plasticity</a:t>
            </a:r>
            <a:endParaRPr lang="en-CA" sz="2800" b="1" noProof="0" dirty="0"/>
          </a:p>
        </p:txBody>
      </p:sp>
      <p:sp>
        <p:nvSpPr>
          <p:cNvPr id="18" name="Rectangle : coins arrondis 23">
            <a:extLst>
              <a:ext uri="{FF2B5EF4-FFF2-40B4-BE49-F238E27FC236}">
                <a16:creationId xmlns:a16="http://schemas.microsoft.com/office/drawing/2014/main" id="{17722861-A033-D79B-E3DD-172EC0FA1322}"/>
              </a:ext>
            </a:extLst>
          </p:cNvPr>
          <p:cNvSpPr>
            <a:spLocks noChangeAspect="1"/>
          </p:cNvSpPr>
          <p:nvPr/>
        </p:nvSpPr>
        <p:spPr>
          <a:xfrm>
            <a:off x="3272200" y="3115668"/>
            <a:ext cx="1897531" cy="627675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Evolution</a:t>
            </a:r>
            <a:endParaRPr lang="en-CA" b="1" noProof="0" dirty="0"/>
          </a:p>
        </p:txBody>
      </p:sp>
      <p:sp>
        <p:nvSpPr>
          <p:cNvPr id="19" name="Forme libre 26">
            <a:extLst>
              <a:ext uri="{FF2B5EF4-FFF2-40B4-BE49-F238E27FC236}">
                <a16:creationId xmlns:a16="http://schemas.microsoft.com/office/drawing/2014/main" id="{BD357D59-AB3C-A7BC-DC25-4098BF7925B8}"/>
              </a:ext>
            </a:extLst>
          </p:cNvPr>
          <p:cNvSpPr/>
          <p:nvPr/>
        </p:nvSpPr>
        <p:spPr>
          <a:xfrm>
            <a:off x="7063204" y="2684907"/>
            <a:ext cx="45719" cy="715698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0" name="Forme libre 27">
            <a:extLst>
              <a:ext uri="{FF2B5EF4-FFF2-40B4-BE49-F238E27FC236}">
                <a16:creationId xmlns:a16="http://schemas.microsoft.com/office/drawing/2014/main" id="{C5184774-C0EE-CAF2-9C4E-26FBD1B99DF2}"/>
              </a:ext>
            </a:extLst>
          </p:cNvPr>
          <p:cNvSpPr/>
          <p:nvPr/>
        </p:nvSpPr>
        <p:spPr>
          <a:xfrm>
            <a:off x="5148033" y="3662780"/>
            <a:ext cx="667619" cy="148461"/>
          </a:xfrm>
          <a:custGeom>
            <a:avLst/>
            <a:gdLst>
              <a:gd name="connsiteX0" fmla="*/ 0 w 1487606"/>
              <a:gd name="connsiteY0" fmla="*/ 0 h 437519"/>
              <a:gd name="connsiteX1" fmla="*/ 518615 w 1487606"/>
              <a:gd name="connsiteY1" fmla="*/ 368489 h 437519"/>
              <a:gd name="connsiteX2" fmla="*/ 1487606 w 1487606"/>
              <a:gd name="connsiteY2" fmla="*/ 436728 h 43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437519">
                <a:moveTo>
                  <a:pt x="0" y="0"/>
                </a:moveTo>
                <a:cubicBezTo>
                  <a:pt x="135340" y="147850"/>
                  <a:pt x="270681" y="295701"/>
                  <a:pt x="518615" y="368489"/>
                </a:cubicBezTo>
                <a:cubicBezTo>
                  <a:pt x="766549" y="441277"/>
                  <a:pt x="1127077" y="439002"/>
                  <a:pt x="1487606" y="43672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1" name="Forme libre 7">
            <a:extLst>
              <a:ext uri="{FF2B5EF4-FFF2-40B4-BE49-F238E27FC236}">
                <a16:creationId xmlns:a16="http://schemas.microsoft.com/office/drawing/2014/main" id="{A6F7CEC9-F99C-435E-8A37-5B3203DF2B23}"/>
              </a:ext>
            </a:extLst>
          </p:cNvPr>
          <p:cNvSpPr/>
          <p:nvPr/>
        </p:nvSpPr>
        <p:spPr>
          <a:xfrm>
            <a:off x="198951" y="1521325"/>
            <a:ext cx="575676" cy="2270062"/>
          </a:xfrm>
          <a:custGeom>
            <a:avLst/>
            <a:gdLst>
              <a:gd name="connsiteX0" fmla="*/ 463790 w 463790"/>
              <a:gd name="connsiteY0" fmla="*/ 0 h 846162"/>
              <a:gd name="connsiteX1" fmla="*/ 40710 w 463790"/>
              <a:gd name="connsiteY1" fmla="*/ 286603 h 846162"/>
              <a:gd name="connsiteX2" fmla="*/ 40710 w 463790"/>
              <a:gd name="connsiteY2" fmla="*/ 846162 h 84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790" h="846162">
                <a:moveTo>
                  <a:pt x="463790" y="0"/>
                </a:moveTo>
                <a:cubicBezTo>
                  <a:pt x="287506" y="72788"/>
                  <a:pt x="111223" y="145576"/>
                  <a:pt x="40710" y="286603"/>
                </a:cubicBezTo>
                <a:cubicBezTo>
                  <a:pt x="-29803" y="427630"/>
                  <a:pt x="5453" y="636896"/>
                  <a:pt x="40710" y="846162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2" name="Rectangle : coins arrondis 10">
            <a:extLst>
              <a:ext uri="{FF2B5EF4-FFF2-40B4-BE49-F238E27FC236}">
                <a16:creationId xmlns:a16="http://schemas.microsoft.com/office/drawing/2014/main" id="{61E29F8C-1880-6C80-5B18-94F722CDFDD0}"/>
              </a:ext>
            </a:extLst>
          </p:cNvPr>
          <p:cNvSpPr>
            <a:spLocks/>
          </p:cNvSpPr>
          <p:nvPr/>
        </p:nvSpPr>
        <p:spPr>
          <a:xfrm>
            <a:off x="27199" y="3833016"/>
            <a:ext cx="2384793" cy="749194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Growing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3" name="Rectangle : coins arrondis 13">
            <a:extLst>
              <a:ext uri="{FF2B5EF4-FFF2-40B4-BE49-F238E27FC236}">
                <a16:creationId xmlns:a16="http://schemas.microsoft.com/office/drawing/2014/main" id="{15A4AD96-6CC1-25EA-787B-01931F910CB6}"/>
              </a:ext>
            </a:extLst>
          </p:cNvPr>
          <p:cNvSpPr>
            <a:spLocks/>
          </p:cNvSpPr>
          <p:nvPr/>
        </p:nvSpPr>
        <p:spPr>
          <a:xfrm>
            <a:off x="417519" y="2656395"/>
            <a:ext cx="2642883" cy="673787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Hibernation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4" name="Forme libre 14">
            <a:extLst>
              <a:ext uri="{FF2B5EF4-FFF2-40B4-BE49-F238E27FC236}">
                <a16:creationId xmlns:a16="http://schemas.microsoft.com/office/drawing/2014/main" id="{D909B5C6-A95F-F4FF-2999-040764535198}"/>
              </a:ext>
            </a:extLst>
          </p:cNvPr>
          <p:cNvSpPr/>
          <p:nvPr/>
        </p:nvSpPr>
        <p:spPr>
          <a:xfrm>
            <a:off x="1428188" y="1831497"/>
            <a:ext cx="152142" cy="824899"/>
          </a:xfrm>
          <a:custGeom>
            <a:avLst/>
            <a:gdLst>
              <a:gd name="connsiteX0" fmla="*/ 17416 w 686157"/>
              <a:gd name="connsiteY0" fmla="*/ 0 h 1542197"/>
              <a:gd name="connsiteX1" fmla="*/ 85655 w 686157"/>
              <a:gd name="connsiteY1" fmla="*/ 900753 h 1542197"/>
              <a:gd name="connsiteX2" fmla="*/ 686157 w 686157"/>
              <a:gd name="connsiteY2" fmla="*/ 1542197 h 154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157" h="1542197">
                <a:moveTo>
                  <a:pt x="17416" y="0"/>
                </a:moveTo>
                <a:cubicBezTo>
                  <a:pt x="-4193" y="321860"/>
                  <a:pt x="-25802" y="643720"/>
                  <a:pt x="85655" y="900753"/>
                </a:cubicBezTo>
                <a:cubicBezTo>
                  <a:pt x="197112" y="1157786"/>
                  <a:pt x="441634" y="1349991"/>
                  <a:pt x="686157" y="154219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5" name="Rectangle : coins arrondis 15">
            <a:extLst>
              <a:ext uri="{FF2B5EF4-FFF2-40B4-BE49-F238E27FC236}">
                <a16:creationId xmlns:a16="http://schemas.microsoft.com/office/drawing/2014/main" id="{9031E633-7345-B324-2921-1D2E7B740014}"/>
              </a:ext>
            </a:extLst>
          </p:cNvPr>
          <p:cNvSpPr>
            <a:spLocks/>
          </p:cNvSpPr>
          <p:nvPr/>
        </p:nvSpPr>
        <p:spPr>
          <a:xfrm>
            <a:off x="2991571" y="1806918"/>
            <a:ext cx="1982288" cy="665064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Seasons length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6" name="Forme libre 16">
            <a:extLst>
              <a:ext uri="{FF2B5EF4-FFF2-40B4-BE49-F238E27FC236}">
                <a16:creationId xmlns:a16="http://schemas.microsoft.com/office/drawing/2014/main" id="{631906C4-D7D5-052E-116A-3A09629A30BD}"/>
              </a:ext>
            </a:extLst>
          </p:cNvPr>
          <p:cNvSpPr/>
          <p:nvPr/>
        </p:nvSpPr>
        <p:spPr>
          <a:xfrm flipH="1">
            <a:off x="4132796" y="1478719"/>
            <a:ext cx="1237134" cy="328199"/>
          </a:xfrm>
          <a:custGeom>
            <a:avLst/>
            <a:gdLst>
              <a:gd name="connsiteX0" fmla="*/ 0 w 2606722"/>
              <a:gd name="connsiteY0" fmla="*/ 0 h 1173707"/>
              <a:gd name="connsiteX1" fmla="*/ 982639 w 2606722"/>
              <a:gd name="connsiteY1" fmla="*/ 272955 h 1173707"/>
              <a:gd name="connsiteX2" fmla="*/ 2279176 w 2606722"/>
              <a:gd name="connsiteY2" fmla="*/ 818865 h 1173707"/>
              <a:gd name="connsiteX3" fmla="*/ 2606722 w 2606722"/>
              <a:gd name="connsiteY3" fmla="*/ 1173707 h 117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6722" h="1173707">
                <a:moveTo>
                  <a:pt x="0" y="0"/>
                </a:moveTo>
                <a:cubicBezTo>
                  <a:pt x="301388" y="68239"/>
                  <a:pt x="602776" y="136478"/>
                  <a:pt x="982639" y="272955"/>
                </a:cubicBezTo>
                <a:cubicBezTo>
                  <a:pt x="1362502" y="409432"/>
                  <a:pt x="2008496" y="668740"/>
                  <a:pt x="2279176" y="818865"/>
                </a:cubicBezTo>
                <a:cubicBezTo>
                  <a:pt x="2549856" y="968990"/>
                  <a:pt x="2578289" y="1071348"/>
                  <a:pt x="2606722" y="117370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grpSp>
        <p:nvGrpSpPr>
          <p:cNvPr id="27" name="Groupe 12">
            <a:extLst>
              <a:ext uri="{FF2B5EF4-FFF2-40B4-BE49-F238E27FC236}">
                <a16:creationId xmlns:a16="http://schemas.microsoft.com/office/drawing/2014/main" id="{7B3BA561-B8EB-37B3-73AA-0A00CF7BFEB2}"/>
              </a:ext>
            </a:extLst>
          </p:cNvPr>
          <p:cNvGrpSpPr/>
          <p:nvPr/>
        </p:nvGrpSpPr>
        <p:grpSpPr>
          <a:xfrm>
            <a:off x="4343396" y="141428"/>
            <a:ext cx="2955899" cy="1710650"/>
            <a:chOff x="5079593" y="481424"/>
            <a:chExt cx="4667216" cy="2092545"/>
          </a:xfrm>
        </p:grpSpPr>
        <p:sp>
          <p:nvSpPr>
            <p:cNvPr id="30" name="Rectangle : coins arrondis 6">
              <a:extLst>
                <a:ext uri="{FF2B5EF4-FFF2-40B4-BE49-F238E27FC236}">
                  <a16:creationId xmlns:a16="http://schemas.microsoft.com/office/drawing/2014/main" id="{A978F387-4624-2160-1BD0-775938A0F4CD}"/>
                </a:ext>
              </a:extLst>
            </p:cNvPr>
            <p:cNvSpPr>
              <a:spLocks/>
            </p:cNvSpPr>
            <p:nvPr/>
          </p:nvSpPr>
          <p:spPr>
            <a:xfrm>
              <a:off x="5079593" y="481424"/>
              <a:ext cx="1953372" cy="657967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Active season ➚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  <p:pic>
          <p:nvPicPr>
            <p:cNvPr id="31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FCFD7B6F-91CC-A7E6-026D-0CD11349B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15" t="63021" r="18034"/>
            <a:stretch/>
          </p:blipFill>
          <p:spPr>
            <a:xfrm>
              <a:off x="5615771" y="927275"/>
              <a:ext cx="2856704" cy="1646694"/>
            </a:xfrm>
            <a:prstGeom prst="rect">
              <a:avLst/>
            </a:prstGeom>
          </p:spPr>
        </p:pic>
        <p:sp>
          <p:nvSpPr>
            <p:cNvPr id="32" name="Rectangle : coins arrondis 11">
              <a:extLst>
                <a:ext uri="{FF2B5EF4-FFF2-40B4-BE49-F238E27FC236}">
                  <a16:creationId xmlns:a16="http://schemas.microsoft.com/office/drawing/2014/main" id="{189EE7B5-C046-BE83-10E7-BC50AF82B22C}"/>
                </a:ext>
              </a:extLst>
            </p:cNvPr>
            <p:cNvSpPr>
              <a:spLocks/>
            </p:cNvSpPr>
            <p:nvPr/>
          </p:nvSpPr>
          <p:spPr>
            <a:xfrm>
              <a:off x="7190194" y="810407"/>
              <a:ext cx="2556615" cy="652982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Hibernation➘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28" name="Connecteur en arc 18">
            <a:extLst>
              <a:ext uri="{FF2B5EF4-FFF2-40B4-BE49-F238E27FC236}">
                <a16:creationId xmlns:a16="http://schemas.microsoft.com/office/drawing/2014/main" id="{EEA7876A-6FBE-659D-5F0F-6359652506C1}"/>
              </a:ext>
            </a:extLst>
          </p:cNvPr>
          <p:cNvCxnSpPr>
            <a:cxnSpLocks/>
            <a:stCxn id="16" idx="3"/>
            <a:endCxn id="30" idx="1"/>
          </p:cNvCxnSpPr>
          <p:nvPr/>
        </p:nvCxnSpPr>
        <p:spPr>
          <a:xfrm flipV="1">
            <a:off x="3657599" y="410372"/>
            <a:ext cx="685796" cy="77368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>
            <a:extLst>
              <a:ext uri="{FF2B5EF4-FFF2-40B4-BE49-F238E27FC236}">
                <a16:creationId xmlns:a16="http://schemas.microsoft.com/office/drawing/2014/main" id="{DDFCE017-54BD-B6B3-1FEA-EC253649F637}"/>
              </a:ext>
            </a:extLst>
          </p:cNvPr>
          <p:cNvSpPr/>
          <p:nvPr/>
        </p:nvSpPr>
        <p:spPr>
          <a:xfrm>
            <a:off x="6215715" y="1239031"/>
            <a:ext cx="780450" cy="771912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9B35425-4F6B-96F0-385C-2011FA5A72D4}"/>
              </a:ext>
            </a:extLst>
          </p:cNvPr>
          <p:cNvSpPr/>
          <p:nvPr/>
        </p:nvSpPr>
        <p:spPr>
          <a:xfrm>
            <a:off x="2063716" y="3330184"/>
            <a:ext cx="1208483" cy="98816"/>
          </a:xfrm>
          <a:custGeom>
            <a:avLst/>
            <a:gdLst>
              <a:gd name="connsiteX0" fmla="*/ 0 w 1727200"/>
              <a:gd name="connsiteY0" fmla="*/ 0 h 783771"/>
              <a:gd name="connsiteX1" fmla="*/ 333829 w 1727200"/>
              <a:gd name="connsiteY1" fmla="*/ 290286 h 783771"/>
              <a:gd name="connsiteX2" fmla="*/ 1161143 w 1727200"/>
              <a:gd name="connsiteY2" fmla="*/ 638628 h 783771"/>
              <a:gd name="connsiteX3" fmla="*/ 1727200 w 1727200"/>
              <a:gd name="connsiteY3" fmla="*/ 783771 h 7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0" h="783771">
                <a:moveTo>
                  <a:pt x="0" y="0"/>
                </a:moveTo>
                <a:cubicBezTo>
                  <a:pt x="70152" y="91924"/>
                  <a:pt x="140305" y="183848"/>
                  <a:pt x="333829" y="290286"/>
                </a:cubicBezTo>
                <a:cubicBezTo>
                  <a:pt x="527353" y="396724"/>
                  <a:pt x="928915" y="556381"/>
                  <a:pt x="1161143" y="638628"/>
                </a:cubicBezTo>
                <a:cubicBezTo>
                  <a:pt x="1393371" y="720875"/>
                  <a:pt x="1560285" y="752323"/>
                  <a:pt x="1727200" y="783771"/>
                </a:cubicBezTo>
              </a:path>
            </a:pathLst>
          </a:custGeom>
          <a:noFill/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CFCBD95-08CD-E337-2D1D-58EC615A95E5}"/>
              </a:ext>
            </a:extLst>
          </p:cNvPr>
          <p:cNvSpPr/>
          <p:nvPr/>
        </p:nvSpPr>
        <p:spPr>
          <a:xfrm>
            <a:off x="8284158" y="3514136"/>
            <a:ext cx="919726" cy="67899"/>
          </a:xfrm>
          <a:custGeom>
            <a:avLst/>
            <a:gdLst>
              <a:gd name="connsiteX0" fmla="*/ 0 w 2583542"/>
              <a:gd name="connsiteY0" fmla="*/ 58057 h 58057"/>
              <a:gd name="connsiteX1" fmla="*/ 1930400 w 2583542"/>
              <a:gd name="connsiteY1" fmla="*/ 14515 h 58057"/>
              <a:gd name="connsiteX2" fmla="*/ 2583542 w 2583542"/>
              <a:gd name="connsiteY2" fmla="*/ 0 h 5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3542" h="58057">
                <a:moveTo>
                  <a:pt x="0" y="58057"/>
                </a:moveTo>
                <a:lnTo>
                  <a:pt x="1930400" y="14515"/>
                </a:lnTo>
                <a:lnTo>
                  <a:pt x="2583542" y="0"/>
                </a:ln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2" name="Rectangle : coins arrondis 23">
            <a:extLst>
              <a:ext uri="{FF2B5EF4-FFF2-40B4-BE49-F238E27FC236}">
                <a16:creationId xmlns:a16="http://schemas.microsoft.com/office/drawing/2014/main" id="{7B330AC8-5009-4469-AD65-B866919B6CA5}"/>
              </a:ext>
            </a:extLst>
          </p:cNvPr>
          <p:cNvSpPr>
            <a:spLocks noChangeAspect="1"/>
          </p:cNvSpPr>
          <p:nvPr/>
        </p:nvSpPr>
        <p:spPr>
          <a:xfrm>
            <a:off x="9203883" y="3234681"/>
            <a:ext cx="1791333" cy="44984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Behavior</a:t>
            </a:r>
            <a:endParaRPr lang="en-CA" sz="2000" b="1" noProof="0" dirty="0"/>
          </a:p>
        </p:txBody>
      </p:sp>
      <p:sp>
        <p:nvSpPr>
          <p:cNvPr id="33" name="Rectangle : coins arrondis 13">
            <a:extLst>
              <a:ext uri="{FF2B5EF4-FFF2-40B4-BE49-F238E27FC236}">
                <a16:creationId xmlns:a16="http://schemas.microsoft.com/office/drawing/2014/main" id="{CFEA216C-02A1-501B-8DCB-605770E32393}"/>
              </a:ext>
            </a:extLst>
          </p:cNvPr>
          <p:cNvSpPr>
            <a:spLocks/>
          </p:cNvSpPr>
          <p:nvPr/>
        </p:nvSpPr>
        <p:spPr>
          <a:xfrm>
            <a:off x="4021763" y="4936387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beginning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E15B444-78D8-E745-49D7-DE11930C880C}"/>
              </a:ext>
            </a:extLst>
          </p:cNvPr>
          <p:cNvSpPr/>
          <p:nvPr/>
        </p:nvSpPr>
        <p:spPr>
          <a:xfrm>
            <a:off x="6215715" y="4059378"/>
            <a:ext cx="530884" cy="805310"/>
          </a:xfrm>
          <a:custGeom>
            <a:avLst/>
            <a:gdLst>
              <a:gd name="connsiteX0" fmla="*/ 70039 w 890654"/>
              <a:gd name="connsiteY0" fmla="*/ 890954 h 890954"/>
              <a:gd name="connsiteX1" fmla="*/ 81762 w 890654"/>
              <a:gd name="connsiteY1" fmla="*/ 550985 h 890954"/>
              <a:gd name="connsiteX2" fmla="*/ 890654 w 890654"/>
              <a:gd name="connsiteY2" fmla="*/ 0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654" h="890954">
                <a:moveTo>
                  <a:pt x="70039" y="890954"/>
                </a:moveTo>
                <a:cubicBezTo>
                  <a:pt x="7516" y="795215"/>
                  <a:pt x="-55007" y="699477"/>
                  <a:pt x="81762" y="550985"/>
                </a:cubicBezTo>
                <a:cubicBezTo>
                  <a:pt x="218531" y="402493"/>
                  <a:pt x="554592" y="201246"/>
                  <a:pt x="890654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36B309E7-144C-0817-0109-389F419E3307}"/>
              </a:ext>
            </a:extLst>
          </p:cNvPr>
          <p:cNvSpPr/>
          <p:nvPr/>
        </p:nvSpPr>
        <p:spPr>
          <a:xfrm>
            <a:off x="7480002" y="4046954"/>
            <a:ext cx="610988" cy="817734"/>
          </a:xfrm>
          <a:custGeom>
            <a:avLst/>
            <a:gdLst>
              <a:gd name="connsiteX0" fmla="*/ 574430 w 750159"/>
              <a:gd name="connsiteY0" fmla="*/ 879230 h 879230"/>
              <a:gd name="connsiteX1" fmla="*/ 715107 w 750159"/>
              <a:gd name="connsiteY1" fmla="*/ 621323 h 879230"/>
              <a:gd name="connsiteX2" fmla="*/ 0 w 750159"/>
              <a:gd name="connsiteY2" fmla="*/ 0 h 87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59" h="879230">
                <a:moveTo>
                  <a:pt x="574430" y="879230"/>
                </a:moveTo>
                <a:cubicBezTo>
                  <a:pt x="692637" y="823545"/>
                  <a:pt x="810845" y="767861"/>
                  <a:pt x="715107" y="621323"/>
                </a:cubicBezTo>
                <a:cubicBezTo>
                  <a:pt x="619369" y="474785"/>
                  <a:pt x="309684" y="237392"/>
                  <a:pt x="0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A7F22D-788C-EC7F-AF71-89B380AC1CE0}"/>
              </a:ext>
            </a:extLst>
          </p:cNvPr>
          <p:cNvSpPr txBox="1"/>
          <p:nvPr/>
        </p:nvSpPr>
        <p:spPr>
          <a:xfrm>
            <a:off x="127043" y="4738746"/>
            <a:ext cx="1776448" cy="5847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chemeClr val="accent6"/>
                </a:solidFill>
                <a:latin typeface="Avenir Next LT Pro" panose="020B0504020202020204" pitchFamily="34" charset="77"/>
              </a:rPr>
              <a:t>Triggers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0F3437-BA92-3E85-ABE3-C734E7F3D759}"/>
              </a:ext>
            </a:extLst>
          </p:cNvPr>
          <p:cNvSpPr txBox="1"/>
          <p:nvPr/>
        </p:nvSpPr>
        <p:spPr>
          <a:xfrm>
            <a:off x="3720283" y="4024745"/>
            <a:ext cx="1975797" cy="5847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7030A0"/>
                </a:solidFill>
                <a:latin typeface="Avenir Next LT Pro" panose="020B0504020202020204" pitchFamily="34" charset="77"/>
              </a:rPr>
              <a:t>Structure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60B4C6-8BBA-4228-E184-68F6011243D7}"/>
              </a:ext>
            </a:extLst>
          </p:cNvPr>
          <p:cNvSpPr txBox="1"/>
          <p:nvPr/>
        </p:nvSpPr>
        <p:spPr>
          <a:xfrm>
            <a:off x="8920941" y="3950814"/>
            <a:ext cx="260597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b="1" i="1" noProof="0" dirty="0">
                <a:solidFill>
                  <a:srgbClr val="FF0000"/>
                </a:solidFill>
                <a:latin typeface="Avenir Next LT Pro" panose="020B0504020202020204" pitchFamily="34" charset="77"/>
              </a:rPr>
              <a:t>Implications</a:t>
            </a:r>
          </a:p>
        </p:txBody>
      </p:sp>
      <p:sp>
        <p:nvSpPr>
          <p:cNvPr id="44" name="Rectangle : coins arrondis 13">
            <a:extLst>
              <a:ext uri="{FF2B5EF4-FFF2-40B4-BE49-F238E27FC236}">
                <a16:creationId xmlns:a16="http://schemas.microsoft.com/office/drawing/2014/main" id="{D1358C38-884C-1AEF-6860-E95FE1C61F30}"/>
              </a:ext>
            </a:extLst>
          </p:cNvPr>
          <p:cNvSpPr>
            <a:spLocks/>
          </p:cNvSpPr>
          <p:nvPr/>
        </p:nvSpPr>
        <p:spPr>
          <a:xfrm>
            <a:off x="7088667" y="4931943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end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C3F3041-F377-3616-543C-44E7FF006548}"/>
              </a:ext>
            </a:extLst>
          </p:cNvPr>
          <p:cNvSpPr/>
          <p:nvPr/>
        </p:nvSpPr>
        <p:spPr>
          <a:xfrm>
            <a:off x="3863245" y="2487707"/>
            <a:ext cx="45719" cy="617384"/>
          </a:xfrm>
          <a:custGeom>
            <a:avLst/>
            <a:gdLst>
              <a:gd name="connsiteX0" fmla="*/ 9508 w 574284"/>
              <a:gd name="connsiteY0" fmla="*/ 0 h 981635"/>
              <a:gd name="connsiteX1" fmla="*/ 76743 w 574284"/>
              <a:gd name="connsiteY1" fmla="*/ 806823 h 981635"/>
              <a:gd name="connsiteX2" fmla="*/ 574284 w 574284"/>
              <a:gd name="connsiteY2" fmla="*/ 981635 h 98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284" h="981635">
                <a:moveTo>
                  <a:pt x="9508" y="0"/>
                </a:moveTo>
                <a:cubicBezTo>
                  <a:pt x="-3939" y="321608"/>
                  <a:pt x="-17386" y="643217"/>
                  <a:pt x="76743" y="806823"/>
                </a:cubicBezTo>
                <a:cubicBezTo>
                  <a:pt x="170872" y="970429"/>
                  <a:pt x="372578" y="976032"/>
                  <a:pt x="574284" y="981635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F32E579-46F5-FD3C-0428-E68CC61435EB}"/>
              </a:ext>
            </a:extLst>
          </p:cNvPr>
          <p:cNvSpPr/>
          <p:nvPr/>
        </p:nvSpPr>
        <p:spPr>
          <a:xfrm>
            <a:off x="2411992" y="3783765"/>
            <a:ext cx="1451253" cy="404619"/>
          </a:xfrm>
          <a:custGeom>
            <a:avLst/>
            <a:gdLst>
              <a:gd name="connsiteX0" fmla="*/ 0 w 1963270"/>
              <a:gd name="connsiteY0" fmla="*/ 524435 h 524435"/>
              <a:gd name="connsiteX1" fmla="*/ 1223682 w 1963270"/>
              <a:gd name="connsiteY1" fmla="*/ 309282 h 524435"/>
              <a:gd name="connsiteX2" fmla="*/ 1963270 w 1963270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270" h="524435">
                <a:moveTo>
                  <a:pt x="0" y="524435"/>
                </a:moveTo>
                <a:cubicBezTo>
                  <a:pt x="448235" y="460561"/>
                  <a:pt x="896470" y="396688"/>
                  <a:pt x="1223682" y="309282"/>
                </a:cubicBezTo>
                <a:cubicBezTo>
                  <a:pt x="1550894" y="221876"/>
                  <a:pt x="1757082" y="110938"/>
                  <a:pt x="1963270" y="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3">
            <a:extLst>
              <a:ext uri="{FF2B5EF4-FFF2-40B4-BE49-F238E27FC236}">
                <a16:creationId xmlns:a16="http://schemas.microsoft.com/office/drawing/2014/main" id="{4D3CBAA8-6039-BAC6-88B6-733182E94598}"/>
              </a:ext>
            </a:extLst>
          </p:cNvPr>
          <p:cNvSpPr>
            <a:spLocks/>
          </p:cNvSpPr>
          <p:nvPr/>
        </p:nvSpPr>
        <p:spPr>
          <a:xfrm>
            <a:off x="3146611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Juveniles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7C889DBD-3D49-0C45-DB43-8A7AE37CD18C}"/>
              </a:ext>
            </a:extLst>
          </p:cNvPr>
          <p:cNvSpPr>
            <a:spLocks/>
          </p:cNvSpPr>
          <p:nvPr/>
        </p:nvSpPr>
        <p:spPr>
          <a:xfrm>
            <a:off x="5071387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Yearlings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74FCA71-E03C-4312-F21E-FA1C575466DB}"/>
              </a:ext>
            </a:extLst>
          </p:cNvPr>
          <p:cNvSpPr>
            <a:spLocks/>
          </p:cNvSpPr>
          <p:nvPr/>
        </p:nvSpPr>
        <p:spPr>
          <a:xfrm>
            <a:off x="6996164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Subadults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4" name="Rectangle : coins arrondis 13">
            <a:extLst>
              <a:ext uri="{FF2B5EF4-FFF2-40B4-BE49-F238E27FC236}">
                <a16:creationId xmlns:a16="http://schemas.microsoft.com/office/drawing/2014/main" id="{F94C8480-FBC4-42AC-C283-F8F3127BB248}"/>
              </a:ext>
            </a:extLst>
          </p:cNvPr>
          <p:cNvSpPr>
            <a:spLocks/>
          </p:cNvSpPr>
          <p:nvPr/>
        </p:nvSpPr>
        <p:spPr>
          <a:xfrm>
            <a:off x="8920941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DC1986-D3F7-779D-42C1-6789A7FF21A9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3884611" y="5732369"/>
            <a:ext cx="3173723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AE56DF-DABB-074F-DC39-9A788791F683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5809387" y="5732369"/>
            <a:ext cx="1248947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4015D0-E373-1EC4-BD63-8FCF031AFF7B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H="1" flipV="1">
            <a:off x="7058334" y="5732369"/>
            <a:ext cx="675830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BF0F018-D67A-1214-2E8F-E4AF983E83BA}"/>
              </a:ext>
            </a:extLst>
          </p:cNvPr>
          <p:cNvCxnSpPr>
            <a:cxnSpLocks/>
            <a:stCxn id="34" idx="0"/>
            <a:endCxn id="9" idx="2"/>
          </p:cNvCxnSpPr>
          <p:nvPr/>
        </p:nvCxnSpPr>
        <p:spPr>
          <a:xfrm flipH="1" flipV="1">
            <a:off x="7058334" y="5732369"/>
            <a:ext cx="2600607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 : coins arrondis 23">
            <a:extLst>
              <a:ext uri="{FF2B5EF4-FFF2-40B4-BE49-F238E27FC236}">
                <a16:creationId xmlns:a16="http://schemas.microsoft.com/office/drawing/2014/main" id="{FD1007C5-5785-55A6-47B9-FB4F7F28F853}"/>
              </a:ext>
            </a:extLst>
          </p:cNvPr>
          <p:cNvSpPr>
            <a:spLocks/>
          </p:cNvSpPr>
          <p:nvPr/>
        </p:nvSpPr>
        <p:spPr>
          <a:xfrm>
            <a:off x="7352990" y="2843746"/>
            <a:ext cx="1476000" cy="324000"/>
          </a:xfrm>
          <a:prstGeom prst="roundRect">
            <a:avLst/>
          </a:prstGeom>
          <a:solidFill>
            <a:srgbClr val="156082">
              <a:alpha val="45098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noProof="0" dirty="0">
                <a:solidFill>
                  <a:schemeClr val="bg1"/>
                </a:solidFill>
                <a:latin typeface="Avenir Next LT Pro" panose="020B0504020202020204" pitchFamily="34" charset="77"/>
              </a:rPr>
              <a:t>Experience</a:t>
            </a:r>
            <a:endParaRPr lang="en-CA" sz="1400" b="1" noProof="0" dirty="0">
              <a:solidFill>
                <a:schemeClr val="bg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29D1C19-B836-BC65-65AB-189805FECD37}"/>
              </a:ext>
            </a:extLst>
          </p:cNvPr>
          <p:cNvSpPr/>
          <p:nvPr/>
        </p:nvSpPr>
        <p:spPr>
          <a:xfrm flipV="1">
            <a:off x="8828991" y="3005723"/>
            <a:ext cx="524220" cy="214030"/>
          </a:xfrm>
          <a:custGeom>
            <a:avLst/>
            <a:gdLst>
              <a:gd name="connsiteX0" fmla="*/ 0 w 679976"/>
              <a:gd name="connsiteY0" fmla="*/ 484094 h 484094"/>
              <a:gd name="connsiteX1" fmla="*/ 309283 w 679976"/>
              <a:gd name="connsiteY1" fmla="*/ 376518 h 484094"/>
              <a:gd name="connsiteX2" fmla="*/ 632012 w 679976"/>
              <a:gd name="connsiteY2" fmla="*/ 121024 h 484094"/>
              <a:gd name="connsiteX3" fmla="*/ 672353 w 679976"/>
              <a:gd name="connsiteY3" fmla="*/ 0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76" h="484094">
                <a:moveTo>
                  <a:pt x="0" y="484094"/>
                </a:moveTo>
                <a:cubicBezTo>
                  <a:pt x="101974" y="460562"/>
                  <a:pt x="203948" y="437030"/>
                  <a:pt x="309283" y="376518"/>
                </a:cubicBezTo>
                <a:cubicBezTo>
                  <a:pt x="414618" y="316006"/>
                  <a:pt x="571500" y="183777"/>
                  <a:pt x="632012" y="121024"/>
                </a:cubicBezTo>
                <a:cubicBezTo>
                  <a:pt x="692524" y="58271"/>
                  <a:pt x="682438" y="29135"/>
                  <a:pt x="672353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5AF05D7-F518-3D27-43EE-D4B643EEB7C8}"/>
              </a:ext>
            </a:extLst>
          </p:cNvPr>
          <p:cNvSpPr/>
          <p:nvPr/>
        </p:nvSpPr>
        <p:spPr>
          <a:xfrm>
            <a:off x="10995216" y="2907186"/>
            <a:ext cx="162225" cy="570739"/>
          </a:xfrm>
          <a:custGeom>
            <a:avLst/>
            <a:gdLst>
              <a:gd name="connsiteX0" fmla="*/ 0 w 679976"/>
              <a:gd name="connsiteY0" fmla="*/ 484094 h 484094"/>
              <a:gd name="connsiteX1" fmla="*/ 309283 w 679976"/>
              <a:gd name="connsiteY1" fmla="*/ 376518 h 484094"/>
              <a:gd name="connsiteX2" fmla="*/ 632012 w 679976"/>
              <a:gd name="connsiteY2" fmla="*/ 121024 h 484094"/>
              <a:gd name="connsiteX3" fmla="*/ 672353 w 679976"/>
              <a:gd name="connsiteY3" fmla="*/ 0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76" h="484094">
                <a:moveTo>
                  <a:pt x="0" y="484094"/>
                </a:moveTo>
                <a:cubicBezTo>
                  <a:pt x="101974" y="460562"/>
                  <a:pt x="203948" y="437030"/>
                  <a:pt x="309283" y="376518"/>
                </a:cubicBezTo>
                <a:cubicBezTo>
                  <a:pt x="414618" y="316006"/>
                  <a:pt x="571500" y="183777"/>
                  <a:pt x="632012" y="121024"/>
                </a:cubicBezTo>
                <a:cubicBezTo>
                  <a:pt x="692524" y="58271"/>
                  <a:pt x="682438" y="29135"/>
                  <a:pt x="672353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 : coins arrondis 23">
            <a:extLst>
              <a:ext uri="{FF2B5EF4-FFF2-40B4-BE49-F238E27FC236}">
                <a16:creationId xmlns:a16="http://schemas.microsoft.com/office/drawing/2014/main" id="{87C8DE76-51C1-07DB-0C56-8D0A1D7727CA}"/>
              </a:ext>
            </a:extLst>
          </p:cNvPr>
          <p:cNvSpPr>
            <a:spLocks/>
          </p:cNvSpPr>
          <p:nvPr/>
        </p:nvSpPr>
        <p:spPr>
          <a:xfrm>
            <a:off x="9991773" y="2031694"/>
            <a:ext cx="2144807" cy="846742"/>
          </a:xfrm>
          <a:prstGeom prst="roundRect">
            <a:avLst/>
          </a:prstGeom>
          <a:solidFill>
            <a:srgbClr val="156082">
              <a:alpha val="50196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Population dynamics</a:t>
            </a:r>
            <a:endParaRPr lang="en-CA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3925228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DC11E-7F89-EDEC-069D-F343CF20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7C3110-924D-C772-0363-00BEE5AE9EB9}"/>
              </a:ext>
            </a:extLst>
          </p:cNvPr>
          <p:cNvSpPr/>
          <p:nvPr/>
        </p:nvSpPr>
        <p:spPr>
          <a:xfrm>
            <a:off x="3980334" y="4904369"/>
            <a:ext cx="6156000" cy="828000"/>
          </a:xfrm>
          <a:prstGeom prst="roundRect">
            <a:avLst/>
          </a:prstGeom>
          <a:solidFill>
            <a:srgbClr val="7030A0">
              <a:alpha val="9804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82B7C423-C6B4-F357-BF8A-1E0A5292E6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0341" y="3449276"/>
                <a:ext cx="2463817" cy="617387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Body mass </a:t>
                </a:r>
                <a14:m>
                  <m:oMath xmlns:m="http://schemas.openxmlformats.org/officeDocument/2006/math">
                    <m:r>
                      <a:rPr lang="en-CA" sz="28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CA" sz="2800" b="1" noProof="0" dirty="0"/>
              </a:p>
            </p:txBody>
          </p:sp>
        </mc:Choice>
        <mc:Fallback xmlns="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82B7C423-C6B4-F357-BF8A-1E0A5292E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41" y="3449276"/>
                <a:ext cx="2463817" cy="617387"/>
              </a:xfrm>
              <a:prstGeom prst="roundRect">
                <a:avLst/>
              </a:prstGeom>
              <a:blipFill>
                <a:blip r:embed="rId2"/>
                <a:stretch>
                  <a:fillRect l="-2020" t="-1923" b="-15385"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xplosion 1 15">
            <a:extLst>
              <a:ext uri="{FF2B5EF4-FFF2-40B4-BE49-F238E27FC236}">
                <a16:creationId xmlns:a16="http://schemas.microsoft.com/office/drawing/2014/main" id="{D92AE245-09F5-A6C9-3550-9E963ECC83F0}"/>
              </a:ext>
            </a:extLst>
          </p:cNvPr>
          <p:cNvSpPr/>
          <p:nvPr/>
        </p:nvSpPr>
        <p:spPr>
          <a:xfrm>
            <a:off x="0" y="115714"/>
            <a:ext cx="3657599" cy="1736365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300" b="1" noProof="0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7" name="Rectangle : coins arrondis 22">
            <a:extLst>
              <a:ext uri="{FF2B5EF4-FFF2-40B4-BE49-F238E27FC236}">
                <a16:creationId xmlns:a16="http://schemas.microsoft.com/office/drawing/2014/main" id="{D38BDEE3-BBE0-5C7E-3F81-A7C834099D43}"/>
              </a:ext>
            </a:extLst>
          </p:cNvPr>
          <p:cNvSpPr>
            <a:spLocks noChangeAspect="1"/>
          </p:cNvSpPr>
          <p:nvPr/>
        </p:nvSpPr>
        <p:spPr>
          <a:xfrm>
            <a:off x="6076438" y="2031694"/>
            <a:ext cx="1839453" cy="617384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Plasticity</a:t>
            </a:r>
            <a:endParaRPr lang="en-CA" sz="2800" b="1" noProof="0" dirty="0"/>
          </a:p>
        </p:txBody>
      </p:sp>
      <p:sp>
        <p:nvSpPr>
          <p:cNvPr id="18" name="Rectangle : coins arrondis 23">
            <a:extLst>
              <a:ext uri="{FF2B5EF4-FFF2-40B4-BE49-F238E27FC236}">
                <a16:creationId xmlns:a16="http://schemas.microsoft.com/office/drawing/2014/main" id="{37D391FC-B871-4589-493C-A5963A83380B}"/>
              </a:ext>
            </a:extLst>
          </p:cNvPr>
          <p:cNvSpPr>
            <a:spLocks noChangeAspect="1"/>
          </p:cNvSpPr>
          <p:nvPr/>
        </p:nvSpPr>
        <p:spPr>
          <a:xfrm>
            <a:off x="3272200" y="3115668"/>
            <a:ext cx="1897531" cy="627675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Evolution</a:t>
            </a:r>
            <a:endParaRPr lang="en-CA" b="1" noProof="0" dirty="0"/>
          </a:p>
        </p:txBody>
      </p:sp>
      <p:sp>
        <p:nvSpPr>
          <p:cNvPr id="19" name="Forme libre 26">
            <a:extLst>
              <a:ext uri="{FF2B5EF4-FFF2-40B4-BE49-F238E27FC236}">
                <a16:creationId xmlns:a16="http://schemas.microsoft.com/office/drawing/2014/main" id="{310272EB-CC3F-55D1-ED12-20711777B38E}"/>
              </a:ext>
            </a:extLst>
          </p:cNvPr>
          <p:cNvSpPr/>
          <p:nvPr/>
        </p:nvSpPr>
        <p:spPr>
          <a:xfrm>
            <a:off x="7063204" y="2684907"/>
            <a:ext cx="45719" cy="715698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0" name="Forme libre 27">
            <a:extLst>
              <a:ext uri="{FF2B5EF4-FFF2-40B4-BE49-F238E27FC236}">
                <a16:creationId xmlns:a16="http://schemas.microsoft.com/office/drawing/2014/main" id="{E0709CDF-48BB-ADE0-60F4-3B47BB13E99F}"/>
              </a:ext>
            </a:extLst>
          </p:cNvPr>
          <p:cNvSpPr/>
          <p:nvPr/>
        </p:nvSpPr>
        <p:spPr>
          <a:xfrm>
            <a:off x="5148033" y="3662780"/>
            <a:ext cx="667619" cy="148461"/>
          </a:xfrm>
          <a:custGeom>
            <a:avLst/>
            <a:gdLst>
              <a:gd name="connsiteX0" fmla="*/ 0 w 1487606"/>
              <a:gd name="connsiteY0" fmla="*/ 0 h 437519"/>
              <a:gd name="connsiteX1" fmla="*/ 518615 w 1487606"/>
              <a:gd name="connsiteY1" fmla="*/ 368489 h 437519"/>
              <a:gd name="connsiteX2" fmla="*/ 1487606 w 1487606"/>
              <a:gd name="connsiteY2" fmla="*/ 436728 h 43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437519">
                <a:moveTo>
                  <a:pt x="0" y="0"/>
                </a:moveTo>
                <a:cubicBezTo>
                  <a:pt x="135340" y="147850"/>
                  <a:pt x="270681" y="295701"/>
                  <a:pt x="518615" y="368489"/>
                </a:cubicBezTo>
                <a:cubicBezTo>
                  <a:pt x="766549" y="441277"/>
                  <a:pt x="1127077" y="439002"/>
                  <a:pt x="1487606" y="43672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1" name="Forme libre 7">
            <a:extLst>
              <a:ext uri="{FF2B5EF4-FFF2-40B4-BE49-F238E27FC236}">
                <a16:creationId xmlns:a16="http://schemas.microsoft.com/office/drawing/2014/main" id="{90664ED0-25B6-AE19-7CED-B4D367C809F1}"/>
              </a:ext>
            </a:extLst>
          </p:cNvPr>
          <p:cNvSpPr/>
          <p:nvPr/>
        </p:nvSpPr>
        <p:spPr>
          <a:xfrm>
            <a:off x="198951" y="1521325"/>
            <a:ext cx="575676" cy="2270062"/>
          </a:xfrm>
          <a:custGeom>
            <a:avLst/>
            <a:gdLst>
              <a:gd name="connsiteX0" fmla="*/ 463790 w 463790"/>
              <a:gd name="connsiteY0" fmla="*/ 0 h 846162"/>
              <a:gd name="connsiteX1" fmla="*/ 40710 w 463790"/>
              <a:gd name="connsiteY1" fmla="*/ 286603 h 846162"/>
              <a:gd name="connsiteX2" fmla="*/ 40710 w 463790"/>
              <a:gd name="connsiteY2" fmla="*/ 846162 h 84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790" h="846162">
                <a:moveTo>
                  <a:pt x="463790" y="0"/>
                </a:moveTo>
                <a:cubicBezTo>
                  <a:pt x="287506" y="72788"/>
                  <a:pt x="111223" y="145576"/>
                  <a:pt x="40710" y="286603"/>
                </a:cubicBezTo>
                <a:cubicBezTo>
                  <a:pt x="-29803" y="427630"/>
                  <a:pt x="5453" y="636896"/>
                  <a:pt x="40710" y="846162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2" name="Rectangle : coins arrondis 10">
            <a:extLst>
              <a:ext uri="{FF2B5EF4-FFF2-40B4-BE49-F238E27FC236}">
                <a16:creationId xmlns:a16="http://schemas.microsoft.com/office/drawing/2014/main" id="{2D6414D6-257F-5A23-6ED0-EDA7C5E1160D}"/>
              </a:ext>
            </a:extLst>
          </p:cNvPr>
          <p:cNvSpPr>
            <a:spLocks/>
          </p:cNvSpPr>
          <p:nvPr/>
        </p:nvSpPr>
        <p:spPr>
          <a:xfrm>
            <a:off x="27199" y="3833016"/>
            <a:ext cx="2384793" cy="749194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Growing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3" name="Rectangle : coins arrondis 13">
            <a:extLst>
              <a:ext uri="{FF2B5EF4-FFF2-40B4-BE49-F238E27FC236}">
                <a16:creationId xmlns:a16="http://schemas.microsoft.com/office/drawing/2014/main" id="{A18D8FDB-2239-90DB-D33B-732E5E692F15}"/>
              </a:ext>
            </a:extLst>
          </p:cNvPr>
          <p:cNvSpPr>
            <a:spLocks/>
          </p:cNvSpPr>
          <p:nvPr/>
        </p:nvSpPr>
        <p:spPr>
          <a:xfrm>
            <a:off x="417519" y="2656395"/>
            <a:ext cx="2642883" cy="673787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Hibernation season conditions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4" name="Forme libre 14">
            <a:extLst>
              <a:ext uri="{FF2B5EF4-FFF2-40B4-BE49-F238E27FC236}">
                <a16:creationId xmlns:a16="http://schemas.microsoft.com/office/drawing/2014/main" id="{80241746-29E9-EF80-7CAE-FB64F4867FE5}"/>
              </a:ext>
            </a:extLst>
          </p:cNvPr>
          <p:cNvSpPr/>
          <p:nvPr/>
        </p:nvSpPr>
        <p:spPr>
          <a:xfrm>
            <a:off x="1428188" y="1831497"/>
            <a:ext cx="152142" cy="824899"/>
          </a:xfrm>
          <a:custGeom>
            <a:avLst/>
            <a:gdLst>
              <a:gd name="connsiteX0" fmla="*/ 17416 w 686157"/>
              <a:gd name="connsiteY0" fmla="*/ 0 h 1542197"/>
              <a:gd name="connsiteX1" fmla="*/ 85655 w 686157"/>
              <a:gd name="connsiteY1" fmla="*/ 900753 h 1542197"/>
              <a:gd name="connsiteX2" fmla="*/ 686157 w 686157"/>
              <a:gd name="connsiteY2" fmla="*/ 1542197 h 154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157" h="1542197">
                <a:moveTo>
                  <a:pt x="17416" y="0"/>
                </a:moveTo>
                <a:cubicBezTo>
                  <a:pt x="-4193" y="321860"/>
                  <a:pt x="-25802" y="643720"/>
                  <a:pt x="85655" y="900753"/>
                </a:cubicBezTo>
                <a:cubicBezTo>
                  <a:pt x="197112" y="1157786"/>
                  <a:pt x="441634" y="1349991"/>
                  <a:pt x="686157" y="1542197"/>
                </a:cubicBezTo>
              </a:path>
            </a:pathLst>
          </a:custGeom>
          <a:noFill/>
          <a:ln w="381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grpSp>
        <p:nvGrpSpPr>
          <p:cNvPr id="27" name="Groupe 12">
            <a:extLst>
              <a:ext uri="{FF2B5EF4-FFF2-40B4-BE49-F238E27FC236}">
                <a16:creationId xmlns:a16="http://schemas.microsoft.com/office/drawing/2014/main" id="{FE8453E5-5467-25DB-C922-E5CFF7000144}"/>
              </a:ext>
            </a:extLst>
          </p:cNvPr>
          <p:cNvGrpSpPr/>
          <p:nvPr/>
        </p:nvGrpSpPr>
        <p:grpSpPr>
          <a:xfrm>
            <a:off x="4343396" y="141428"/>
            <a:ext cx="2955899" cy="1710650"/>
            <a:chOff x="5079593" y="481424"/>
            <a:chExt cx="4667216" cy="2092545"/>
          </a:xfrm>
        </p:grpSpPr>
        <p:sp>
          <p:nvSpPr>
            <p:cNvPr id="30" name="Rectangle : coins arrondis 6">
              <a:extLst>
                <a:ext uri="{FF2B5EF4-FFF2-40B4-BE49-F238E27FC236}">
                  <a16:creationId xmlns:a16="http://schemas.microsoft.com/office/drawing/2014/main" id="{1D33267C-7BEC-C73B-42CB-8473A5D22A9A}"/>
                </a:ext>
              </a:extLst>
            </p:cNvPr>
            <p:cNvSpPr>
              <a:spLocks/>
            </p:cNvSpPr>
            <p:nvPr/>
          </p:nvSpPr>
          <p:spPr>
            <a:xfrm>
              <a:off x="5079593" y="481424"/>
              <a:ext cx="1953372" cy="657967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Active season ➚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  <p:pic>
          <p:nvPicPr>
            <p:cNvPr id="31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38C22694-3BD4-10E5-4809-8F9D27D32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15" t="63021" r="18034"/>
            <a:stretch/>
          </p:blipFill>
          <p:spPr>
            <a:xfrm>
              <a:off x="5615771" y="927275"/>
              <a:ext cx="2856704" cy="1646694"/>
            </a:xfrm>
            <a:prstGeom prst="rect">
              <a:avLst/>
            </a:prstGeom>
          </p:spPr>
        </p:pic>
        <p:sp>
          <p:nvSpPr>
            <p:cNvPr id="32" name="Rectangle : coins arrondis 11">
              <a:extLst>
                <a:ext uri="{FF2B5EF4-FFF2-40B4-BE49-F238E27FC236}">
                  <a16:creationId xmlns:a16="http://schemas.microsoft.com/office/drawing/2014/main" id="{E2D7EE50-EE4C-FB05-2814-EAD1BC5DB07C}"/>
                </a:ext>
              </a:extLst>
            </p:cNvPr>
            <p:cNvSpPr>
              <a:spLocks/>
            </p:cNvSpPr>
            <p:nvPr/>
          </p:nvSpPr>
          <p:spPr>
            <a:xfrm>
              <a:off x="7190194" y="810407"/>
              <a:ext cx="2556615" cy="652982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Hibernation➘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28" name="Connecteur en arc 18">
            <a:extLst>
              <a:ext uri="{FF2B5EF4-FFF2-40B4-BE49-F238E27FC236}">
                <a16:creationId xmlns:a16="http://schemas.microsoft.com/office/drawing/2014/main" id="{F6B6CCD0-F5DE-B838-DD92-C84A74084203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3657599" y="813373"/>
            <a:ext cx="632007" cy="37068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>
            <a:extLst>
              <a:ext uri="{FF2B5EF4-FFF2-40B4-BE49-F238E27FC236}">
                <a16:creationId xmlns:a16="http://schemas.microsoft.com/office/drawing/2014/main" id="{947F2975-909A-1D5B-9017-F1FC6F02A6B1}"/>
              </a:ext>
            </a:extLst>
          </p:cNvPr>
          <p:cNvSpPr/>
          <p:nvPr/>
        </p:nvSpPr>
        <p:spPr>
          <a:xfrm>
            <a:off x="6746599" y="1583391"/>
            <a:ext cx="249566" cy="427552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38100">
            <a:solidFill>
              <a:srgbClr val="FFC700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28CBF08-C7ED-6A9A-4FD0-BA225CE4627D}"/>
              </a:ext>
            </a:extLst>
          </p:cNvPr>
          <p:cNvSpPr/>
          <p:nvPr/>
        </p:nvSpPr>
        <p:spPr>
          <a:xfrm>
            <a:off x="2063716" y="3330184"/>
            <a:ext cx="1208483" cy="98816"/>
          </a:xfrm>
          <a:custGeom>
            <a:avLst/>
            <a:gdLst>
              <a:gd name="connsiteX0" fmla="*/ 0 w 1727200"/>
              <a:gd name="connsiteY0" fmla="*/ 0 h 783771"/>
              <a:gd name="connsiteX1" fmla="*/ 333829 w 1727200"/>
              <a:gd name="connsiteY1" fmla="*/ 290286 h 783771"/>
              <a:gd name="connsiteX2" fmla="*/ 1161143 w 1727200"/>
              <a:gd name="connsiteY2" fmla="*/ 638628 h 783771"/>
              <a:gd name="connsiteX3" fmla="*/ 1727200 w 1727200"/>
              <a:gd name="connsiteY3" fmla="*/ 783771 h 78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7200" h="783771">
                <a:moveTo>
                  <a:pt x="0" y="0"/>
                </a:moveTo>
                <a:cubicBezTo>
                  <a:pt x="70152" y="91924"/>
                  <a:pt x="140305" y="183848"/>
                  <a:pt x="333829" y="290286"/>
                </a:cubicBezTo>
                <a:cubicBezTo>
                  <a:pt x="527353" y="396724"/>
                  <a:pt x="928915" y="556381"/>
                  <a:pt x="1161143" y="638628"/>
                </a:cubicBezTo>
                <a:cubicBezTo>
                  <a:pt x="1393371" y="720875"/>
                  <a:pt x="1560285" y="752323"/>
                  <a:pt x="1727200" y="783771"/>
                </a:cubicBezTo>
              </a:path>
            </a:pathLst>
          </a:custGeom>
          <a:noFill/>
          <a:ln w="38100">
            <a:solidFill>
              <a:schemeClr val="accent6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8B4C9ED-A6BA-6501-8FED-4065F82634FE}"/>
              </a:ext>
            </a:extLst>
          </p:cNvPr>
          <p:cNvSpPr/>
          <p:nvPr/>
        </p:nvSpPr>
        <p:spPr>
          <a:xfrm>
            <a:off x="8284158" y="3514136"/>
            <a:ext cx="919726" cy="67899"/>
          </a:xfrm>
          <a:custGeom>
            <a:avLst/>
            <a:gdLst>
              <a:gd name="connsiteX0" fmla="*/ 0 w 2583542"/>
              <a:gd name="connsiteY0" fmla="*/ 58057 h 58057"/>
              <a:gd name="connsiteX1" fmla="*/ 1930400 w 2583542"/>
              <a:gd name="connsiteY1" fmla="*/ 14515 h 58057"/>
              <a:gd name="connsiteX2" fmla="*/ 2583542 w 2583542"/>
              <a:gd name="connsiteY2" fmla="*/ 0 h 5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3542" h="58057">
                <a:moveTo>
                  <a:pt x="0" y="58057"/>
                </a:moveTo>
                <a:lnTo>
                  <a:pt x="1930400" y="14515"/>
                </a:lnTo>
                <a:lnTo>
                  <a:pt x="2583542" y="0"/>
                </a:ln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2" name="Rectangle : coins arrondis 23">
            <a:extLst>
              <a:ext uri="{FF2B5EF4-FFF2-40B4-BE49-F238E27FC236}">
                <a16:creationId xmlns:a16="http://schemas.microsoft.com/office/drawing/2014/main" id="{9039C8BF-A368-06AE-40E0-EDD9AD1023E5}"/>
              </a:ext>
            </a:extLst>
          </p:cNvPr>
          <p:cNvSpPr>
            <a:spLocks noChangeAspect="1"/>
          </p:cNvSpPr>
          <p:nvPr/>
        </p:nvSpPr>
        <p:spPr>
          <a:xfrm>
            <a:off x="9203883" y="3234681"/>
            <a:ext cx="1791333" cy="44984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Behavior</a:t>
            </a:r>
            <a:endParaRPr lang="en-CA" sz="2000" b="1" noProof="0" dirty="0"/>
          </a:p>
        </p:txBody>
      </p:sp>
      <p:sp>
        <p:nvSpPr>
          <p:cNvPr id="33" name="Rectangle : coins arrondis 13">
            <a:extLst>
              <a:ext uri="{FF2B5EF4-FFF2-40B4-BE49-F238E27FC236}">
                <a16:creationId xmlns:a16="http://schemas.microsoft.com/office/drawing/2014/main" id="{D9FBE9AF-7A18-814E-5A6C-AF913393ABC5}"/>
              </a:ext>
            </a:extLst>
          </p:cNvPr>
          <p:cNvSpPr>
            <a:spLocks/>
          </p:cNvSpPr>
          <p:nvPr/>
        </p:nvSpPr>
        <p:spPr>
          <a:xfrm>
            <a:off x="4021763" y="4936387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beginning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CB55895F-0EBA-8539-A67B-A4B8C40014A9}"/>
              </a:ext>
            </a:extLst>
          </p:cNvPr>
          <p:cNvSpPr/>
          <p:nvPr/>
        </p:nvSpPr>
        <p:spPr>
          <a:xfrm>
            <a:off x="6215715" y="4059378"/>
            <a:ext cx="530884" cy="805310"/>
          </a:xfrm>
          <a:custGeom>
            <a:avLst/>
            <a:gdLst>
              <a:gd name="connsiteX0" fmla="*/ 70039 w 890654"/>
              <a:gd name="connsiteY0" fmla="*/ 890954 h 890954"/>
              <a:gd name="connsiteX1" fmla="*/ 81762 w 890654"/>
              <a:gd name="connsiteY1" fmla="*/ 550985 h 890954"/>
              <a:gd name="connsiteX2" fmla="*/ 890654 w 890654"/>
              <a:gd name="connsiteY2" fmla="*/ 0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654" h="890954">
                <a:moveTo>
                  <a:pt x="70039" y="890954"/>
                </a:moveTo>
                <a:cubicBezTo>
                  <a:pt x="7516" y="795215"/>
                  <a:pt x="-55007" y="699477"/>
                  <a:pt x="81762" y="550985"/>
                </a:cubicBezTo>
                <a:cubicBezTo>
                  <a:pt x="218531" y="402493"/>
                  <a:pt x="554592" y="201246"/>
                  <a:pt x="890654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CF9467A9-3FCA-4600-447B-47D8FBF7398C}"/>
              </a:ext>
            </a:extLst>
          </p:cNvPr>
          <p:cNvSpPr/>
          <p:nvPr/>
        </p:nvSpPr>
        <p:spPr>
          <a:xfrm>
            <a:off x="7480002" y="4046954"/>
            <a:ext cx="610988" cy="817734"/>
          </a:xfrm>
          <a:custGeom>
            <a:avLst/>
            <a:gdLst>
              <a:gd name="connsiteX0" fmla="*/ 574430 w 750159"/>
              <a:gd name="connsiteY0" fmla="*/ 879230 h 879230"/>
              <a:gd name="connsiteX1" fmla="*/ 715107 w 750159"/>
              <a:gd name="connsiteY1" fmla="*/ 621323 h 879230"/>
              <a:gd name="connsiteX2" fmla="*/ 0 w 750159"/>
              <a:gd name="connsiteY2" fmla="*/ 0 h 87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59" h="879230">
                <a:moveTo>
                  <a:pt x="574430" y="879230"/>
                </a:moveTo>
                <a:cubicBezTo>
                  <a:pt x="692637" y="823545"/>
                  <a:pt x="810845" y="767861"/>
                  <a:pt x="715107" y="621323"/>
                </a:cubicBezTo>
                <a:cubicBezTo>
                  <a:pt x="619369" y="474785"/>
                  <a:pt x="309684" y="237392"/>
                  <a:pt x="0" y="0"/>
                </a:cubicBezTo>
              </a:path>
            </a:pathLst>
          </a:custGeom>
          <a:noFill/>
          <a:ln w="381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44" name="Rectangle : coins arrondis 13">
            <a:extLst>
              <a:ext uri="{FF2B5EF4-FFF2-40B4-BE49-F238E27FC236}">
                <a16:creationId xmlns:a16="http://schemas.microsoft.com/office/drawing/2014/main" id="{832935AD-DE69-F3B1-4EF3-1D5F75B62269}"/>
              </a:ext>
            </a:extLst>
          </p:cNvPr>
          <p:cNvSpPr>
            <a:spLocks/>
          </p:cNvSpPr>
          <p:nvPr/>
        </p:nvSpPr>
        <p:spPr>
          <a:xfrm>
            <a:off x="7088667" y="4931943"/>
            <a:ext cx="3024000" cy="748419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Mass at the end of the active season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514ADFC-B7E0-17C1-1714-114C2B291295}"/>
              </a:ext>
            </a:extLst>
          </p:cNvPr>
          <p:cNvSpPr/>
          <p:nvPr/>
        </p:nvSpPr>
        <p:spPr>
          <a:xfrm rot="1746947">
            <a:off x="3900485" y="1436005"/>
            <a:ext cx="216146" cy="1701738"/>
          </a:xfrm>
          <a:custGeom>
            <a:avLst/>
            <a:gdLst>
              <a:gd name="connsiteX0" fmla="*/ 9508 w 574284"/>
              <a:gd name="connsiteY0" fmla="*/ 0 h 981635"/>
              <a:gd name="connsiteX1" fmla="*/ 76743 w 574284"/>
              <a:gd name="connsiteY1" fmla="*/ 806823 h 981635"/>
              <a:gd name="connsiteX2" fmla="*/ 574284 w 574284"/>
              <a:gd name="connsiteY2" fmla="*/ 981635 h 98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284" h="981635">
                <a:moveTo>
                  <a:pt x="9508" y="0"/>
                </a:moveTo>
                <a:cubicBezTo>
                  <a:pt x="-3939" y="321608"/>
                  <a:pt x="-17386" y="643217"/>
                  <a:pt x="76743" y="806823"/>
                </a:cubicBezTo>
                <a:cubicBezTo>
                  <a:pt x="170872" y="970429"/>
                  <a:pt x="372578" y="976032"/>
                  <a:pt x="574284" y="981635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9621908-D25E-448F-0176-ED1D56B37379}"/>
              </a:ext>
            </a:extLst>
          </p:cNvPr>
          <p:cNvSpPr/>
          <p:nvPr/>
        </p:nvSpPr>
        <p:spPr>
          <a:xfrm>
            <a:off x="2411992" y="3783765"/>
            <a:ext cx="1451253" cy="404619"/>
          </a:xfrm>
          <a:custGeom>
            <a:avLst/>
            <a:gdLst>
              <a:gd name="connsiteX0" fmla="*/ 0 w 1963270"/>
              <a:gd name="connsiteY0" fmla="*/ 524435 h 524435"/>
              <a:gd name="connsiteX1" fmla="*/ 1223682 w 1963270"/>
              <a:gd name="connsiteY1" fmla="*/ 309282 h 524435"/>
              <a:gd name="connsiteX2" fmla="*/ 1963270 w 1963270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270" h="524435">
                <a:moveTo>
                  <a:pt x="0" y="524435"/>
                </a:moveTo>
                <a:cubicBezTo>
                  <a:pt x="448235" y="460561"/>
                  <a:pt x="896470" y="396688"/>
                  <a:pt x="1223682" y="309282"/>
                </a:cubicBezTo>
                <a:cubicBezTo>
                  <a:pt x="1550894" y="221876"/>
                  <a:pt x="1757082" y="110938"/>
                  <a:pt x="1963270" y="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3">
            <a:extLst>
              <a:ext uri="{FF2B5EF4-FFF2-40B4-BE49-F238E27FC236}">
                <a16:creationId xmlns:a16="http://schemas.microsoft.com/office/drawing/2014/main" id="{EF1FA0AE-EAFC-B538-84DF-4D9EE3D39760}"/>
              </a:ext>
            </a:extLst>
          </p:cNvPr>
          <p:cNvSpPr>
            <a:spLocks/>
          </p:cNvSpPr>
          <p:nvPr/>
        </p:nvSpPr>
        <p:spPr>
          <a:xfrm>
            <a:off x="3146611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Juveniles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081B7C27-7360-A9AE-2AD5-CA0EBAA7D134}"/>
              </a:ext>
            </a:extLst>
          </p:cNvPr>
          <p:cNvSpPr>
            <a:spLocks/>
          </p:cNvSpPr>
          <p:nvPr/>
        </p:nvSpPr>
        <p:spPr>
          <a:xfrm>
            <a:off x="5071387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Yearlings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DE7C8EF-65BB-41DF-D964-7D653A95C63A}"/>
              </a:ext>
            </a:extLst>
          </p:cNvPr>
          <p:cNvSpPr>
            <a:spLocks/>
          </p:cNvSpPr>
          <p:nvPr/>
        </p:nvSpPr>
        <p:spPr>
          <a:xfrm>
            <a:off x="6996164" y="6276781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Subadults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4" name="Rectangle : coins arrondis 13">
            <a:extLst>
              <a:ext uri="{FF2B5EF4-FFF2-40B4-BE49-F238E27FC236}">
                <a16:creationId xmlns:a16="http://schemas.microsoft.com/office/drawing/2014/main" id="{74C23CEB-E7AC-18AF-AC46-EAD367DC77E2}"/>
              </a:ext>
            </a:extLst>
          </p:cNvPr>
          <p:cNvSpPr>
            <a:spLocks/>
          </p:cNvSpPr>
          <p:nvPr/>
        </p:nvSpPr>
        <p:spPr>
          <a:xfrm>
            <a:off x="8920941" y="6087134"/>
            <a:ext cx="1476000" cy="508412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noProof="0" dirty="0">
                <a:latin typeface="Avenir Next LT Pro" panose="020B0504020202020204" pitchFamily="34" charset="77"/>
              </a:rPr>
              <a:t>Adults</a:t>
            </a:r>
            <a:endParaRPr lang="en-CA" sz="20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4D4534-4BB5-D751-DDDF-585485090985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3884611" y="5732369"/>
            <a:ext cx="3173723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232A98-15BD-822F-70C7-E7F1DCD2A36B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5809387" y="5732369"/>
            <a:ext cx="1248947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9B9223-2880-1B49-4FC7-E95A6A4AF8EF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H="1" flipV="1">
            <a:off x="7058334" y="5732369"/>
            <a:ext cx="675830" cy="54441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E25F09E-477D-4CA5-6125-6E2BECEA077B}"/>
              </a:ext>
            </a:extLst>
          </p:cNvPr>
          <p:cNvCxnSpPr>
            <a:cxnSpLocks/>
            <a:stCxn id="34" idx="0"/>
            <a:endCxn id="9" idx="2"/>
          </p:cNvCxnSpPr>
          <p:nvPr/>
        </p:nvCxnSpPr>
        <p:spPr>
          <a:xfrm flipH="1" flipV="1">
            <a:off x="7058334" y="5732369"/>
            <a:ext cx="2600607" cy="3547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 : coins arrondis 23">
            <a:extLst>
              <a:ext uri="{FF2B5EF4-FFF2-40B4-BE49-F238E27FC236}">
                <a16:creationId xmlns:a16="http://schemas.microsoft.com/office/drawing/2014/main" id="{EC006A1C-6D4F-7A66-03EC-EB5B21F846F7}"/>
              </a:ext>
            </a:extLst>
          </p:cNvPr>
          <p:cNvSpPr>
            <a:spLocks/>
          </p:cNvSpPr>
          <p:nvPr/>
        </p:nvSpPr>
        <p:spPr>
          <a:xfrm>
            <a:off x="7352990" y="2843746"/>
            <a:ext cx="1476000" cy="324000"/>
          </a:xfrm>
          <a:prstGeom prst="roundRect">
            <a:avLst/>
          </a:prstGeom>
          <a:solidFill>
            <a:srgbClr val="156082">
              <a:alpha val="45098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noProof="0" dirty="0">
                <a:solidFill>
                  <a:schemeClr val="bg1"/>
                </a:solidFill>
                <a:latin typeface="Avenir Next LT Pro" panose="020B0504020202020204" pitchFamily="34" charset="77"/>
              </a:rPr>
              <a:t>Experience</a:t>
            </a:r>
            <a:endParaRPr lang="en-CA" sz="1400" b="1" noProof="0" dirty="0">
              <a:solidFill>
                <a:schemeClr val="bg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A2A9E22-3499-71DC-2C36-63ABA40C28A5}"/>
              </a:ext>
            </a:extLst>
          </p:cNvPr>
          <p:cNvSpPr/>
          <p:nvPr/>
        </p:nvSpPr>
        <p:spPr>
          <a:xfrm flipV="1">
            <a:off x="8828991" y="3005723"/>
            <a:ext cx="524220" cy="214030"/>
          </a:xfrm>
          <a:custGeom>
            <a:avLst/>
            <a:gdLst>
              <a:gd name="connsiteX0" fmla="*/ 0 w 679976"/>
              <a:gd name="connsiteY0" fmla="*/ 484094 h 484094"/>
              <a:gd name="connsiteX1" fmla="*/ 309283 w 679976"/>
              <a:gd name="connsiteY1" fmla="*/ 376518 h 484094"/>
              <a:gd name="connsiteX2" fmla="*/ 632012 w 679976"/>
              <a:gd name="connsiteY2" fmla="*/ 121024 h 484094"/>
              <a:gd name="connsiteX3" fmla="*/ 672353 w 679976"/>
              <a:gd name="connsiteY3" fmla="*/ 0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76" h="484094">
                <a:moveTo>
                  <a:pt x="0" y="484094"/>
                </a:moveTo>
                <a:cubicBezTo>
                  <a:pt x="101974" y="460562"/>
                  <a:pt x="203948" y="437030"/>
                  <a:pt x="309283" y="376518"/>
                </a:cubicBezTo>
                <a:cubicBezTo>
                  <a:pt x="414618" y="316006"/>
                  <a:pt x="571500" y="183777"/>
                  <a:pt x="632012" y="121024"/>
                </a:cubicBezTo>
                <a:cubicBezTo>
                  <a:pt x="692524" y="58271"/>
                  <a:pt x="682438" y="29135"/>
                  <a:pt x="672353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5484114-0588-5DB2-6421-BD4350F48BAA}"/>
              </a:ext>
            </a:extLst>
          </p:cNvPr>
          <p:cNvSpPr/>
          <p:nvPr/>
        </p:nvSpPr>
        <p:spPr>
          <a:xfrm>
            <a:off x="10995216" y="2907186"/>
            <a:ext cx="162225" cy="570739"/>
          </a:xfrm>
          <a:custGeom>
            <a:avLst/>
            <a:gdLst>
              <a:gd name="connsiteX0" fmla="*/ 0 w 679976"/>
              <a:gd name="connsiteY0" fmla="*/ 484094 h 484094"/>
              <a:gd name="connsiteX1" fmla="*/ 309283 w 679976"/>
              <a:gd name="connsiteY1" fmla="*/ 376518 h 484094"/>
              <a:gd name="connsiteX2" fmla="*/ 632012 w 679976"/>
              <a:gd name="connsiteY2" fmla="*/ 121024 h 484094"/>
              <a:gd name="connsiteX3" fmla="*/ 672353 w 679976"/>
              <a:gd name="connsiteY3" fmla="*/ 0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76" h="484094">
                <a:moveTo>
                  <a:pt x="0" y="484094"/>
                </a:moveTo>
                <a:cubicBezTo>
                  <a:pt x="101974" y="460562"/>
                  <a:pt x="203948" y="437030"/>
                  <a:pt x="309283" y="376518"/>
                </a:cubicBezTo>
                <a:cubicBezTo>
                  <a:pt x="414618" y="316006"/>
                  <a:pt x="571500" y="183777"/>
                  <a:pt x="632012" y="121024"/>
                </a:cubicBezTo>
                <a:cubicBezTo>
                  <a:pt x="692524" y="58271"/>
                  <a:pt x="682438" y="29135"/>
                  <a:pt x="672353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 : coins arrondis 23">
            <a:extLst>
              <a:ext uri="{FF2B5EF4-FFF2-40B4-BE49-F238E27FC236}">
                <a16:creationId xmlns:a16="http://schemas.microsoft.com/office/drawing/2014/main" id="{457DA4F0-1D6D-F9AD-DA89-96176F74352D}"/>
              </a:ext>
            </a:extLst>
          </p:cNvPr>
          <p:cNvSpPr>
            <a:spLocks/>
          </p:cNvSpPr>
          <p:nvPr/>
        </p:nvSpPr>
        <p:spPr>
          <a:xfrm>
            <a:off x="9991773" y="2031694"/>
            <a:ext cx="2144807" cy="846742"/>
          </a:xfrm>
          <a:prstGeom prst="roundRect">
            <a:avLst/>
          </a:prstGeom>
          <a:solidFill>
            <a:srgbClr val="156082">
              <a:alpha val="50196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Population dynamics</a:t>
            </a:r>
            <a:endParaRPr lang="en-CA" sz="2000" b="1" noProof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016F26-466D-CFD7-BBD9-A6708792CEAB}"/>
              </a:ext>
            </a:extLst>
          </p:cNvPr>
          <p:cNvSpPr/>
          <p:nvPr/>
        </p:nvSpPr>
        <p:spPr>
          <a:xfrm>
            <a:off x="4289606" y="75373"/>
            <a:ext cx="3024000" cy="14760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88A0D6-09FD-CA8A-3A95-D1928F2E6ACD}"/>
              </a:ext>
            </a:extLst>
          </p:cNvPr>
          <p:cNvSpPr txBox="1"/>
          <p:nvPr/>
        </p:nvSpPr>
        <p:spPr>
          <a:xfrm>
            <a:off x="4459955" y="1541532"/>
            <a:ext cx="225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/>
                </a:solidFill>
              </a:rPr>
              <a:t>Season length</a:t>
            </a:r>
          </a:p>
        </p:txBody>
      </p:sp>
      <p:sp>
        <p:nvSpPr>
          <p:cNvPr id="45" name="Rectangle : coins arrondis 13">
            <a:extLst>
              <a:ext uri="{FF2B5EF4-FFF2-40B4-BE49-F238E27FC236}">
                <a16:creationId xmlns:a16="http://schemas.microsoft.com/office/drawing/2014/main" id="{678B5FCB-D701-6206-99F0-0694D7006D29}"/>
              </a:ext>
            </a:extLst>
          </p:cNvPr>
          <p:cNvSpPr>
            <a:spLocks/>
          </p:cNvSpPr>
          <p:nvPr/>
        </p:nvSpPr>
        <p:spPr>
          <a:xfrm>
            <a:off x="8284158" y="677439"/>
            <a:ext cx="2702104" cy="737771"/>
          </a:xfrm>
          <a:prstGeom prst="roundRect">
            <a:avLst/>
          </a:prstGeom>
          <a:solidFill>
            <a:srgbClr val="FFC7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i="1" noProof="0" dirty="0">
                <a:latin typeface="Avenir Next LT Pro" panose="020B0504020202020204" pitchFamily="34" charset="77"/>
              </a:rPr>
              <a:t>Individual variation in their plasticity ?</a:t>
            </a:r>
            <a:endParaRPr lang="en-CA" sz="2000" b="1" i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48" name="Forme libre 28">
            <a:extLst>
              <a:ext uri="{FF2B5EF4-FFF2-40B4-BE49-F238E27FC236}">
                <a16:creationId xmlns:a16="http://schemas.microsoft.com/office/drawing/2014/main" id="{9D55E06B-95F0-C4A6-463D-1FC859B67C98}"/>
              </a:ext>
            </a:extLst>
          </p:cNvPr>
          <p:cNvSpPr/>
          <p:nvPr/>
        </p:nvSpPr>
        <p:spPr>
          <a:xfrm flipH="1">
            <a:off x="6974724" y="1301861"/>
            <a:ext cx="1309433" cy="701336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38100">
            <a:solidFill>
              <a:srgbClr val="FFC700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</p:spTree>
    <p:extLst>
      <p:ext uri="{BB962C8B-B14F-4D97-AF65-F5344CB8AC3E}">
        <p14:creationId xmlns:p14="http://schemas.microsoft.com/office/powerpoint/2010/main" val="330142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6B965-2972-7BAA-85A2-A35FB0CFB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486D8A-9DD0-3B8B-8EBA-F5E4049F7915}"/>
              </a:ext>
            </a:extLst>
          </p:cNvPr>
          <p:cNvSpPr/>
          <p:nvPr/>
        </p:nvSpPr>
        <p:spPr>
          <a:xfrm>
            <a:off x="2873794" y="4077581"/>
            <a:ext cx="8283812" cy="1027524"/>
          </a:xfrm>
          <a:prstGeom prst="roundRect">
            <a:avLst/>
          </a:prstGeom>
          <a:solidFill>
            <a:srgbClr val="7030A0">
              <a:alpha val="9804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8E893287-3555-4AFE-8272-FD060983AB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94820" y="2457507"/>
                <a:ext cx="2463817" cy="617387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Body mass </a:t>
                </a:r>
                <a14:m>
                  <m:oMath xmlns:m="http://schemas.openxmlformats.org/officeDocument/2006/math">
                    <m:r>
                      <a:rPr lang="en-CA" sz="28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CA" sz="2800" b="1" noProof="0" dirty="0"/>
              </a:p>
            </p:txBody>
          </p:sp>
        </mc:Choice>
        <mc:Fallback xmlns="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8E893287-3555-4AFE-8272-FD060983A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820" y="2457507"/>
                <a:ext cx="2463817" cy="617387"/>
              </a:xfrm>
              <a:prstGeom prst="roundRect">
                <a:avLst/>
              </a:prstGeom>
              <a:blipFill>
                <a:blip r:embed="rId2"/>
                <a:stretch>
                  <a:fillRect l="-2020" t="-1923" b="-15385"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xplosion 1 15">
            <a:extLst>
              <a:ext uri="{FF2B5EF4-FFF2-40B4-BE49-F238E27FC236}">
                <a16:creationId xmlns:a16="http://schemas.microsoft.com/office/drawing/2014/main" id="{C1D7931A-11AE-5950-05DC-212EC625A41D}"/>
              </a:ext>
            </a:extLst>
          </p:cNvPr>
          <p:cNvSpPr/>
          <p:nvPr/>
        </p:nvSpPr>
        <p:spPr>
          <a:xfrm>
            <a:off x="0" y="115714"/>
            <a:ext cx="3657599" cy="1736365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300" b="1" noProof="0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7" name="Rectangle : coins arrondis 22">
            <a:extLst>
              <a:ext uri="{FF2B5EF4-FFF2-40B4-BE49-F238E27FC236}">
                <a16:creationId xmlns:a16="http://schemas.microsoft.com/office/drawing/2014/main" id="{9567143D-A507-E761-A03A-2ADA1EA847B3}"/>
              </a:ext>
            </a:extLst>
          </p:cNvPr>
          <p:cNvSpPr>
            <a:spLocks noChangeAspect="1"/>
          </p:cNvSpPr>
          <p:nvPr/>
        </p:nvSpPr>
        <p:spPr>
          <a:xfrm>
            <a:off x="7945613" y="1010798"/>
            <a:ext cx="1839453" cy="617384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Plasticity</a:t>
            </a:r>
            <a:endParaRPr lang="en-CA" sz="2800" b="1" noProof="0" dirty="0"/>
          </a:p>
        </p:txBody>
      </p:sp>
      <p:sp>
        <p:nvSpPr>
          <p:cNvPr id="18" name="Rectangle : coins arrondis 23">
            <a:extLst>
              <a:ext uri="{FF2B5EF4-FFF2-40B4-BE49-F238E27FC236}">
                <a16:creationId xmlns:a16="http://schemas.microsoft.com/office/drawing/2014/main" id="{5D8FBF20-E801-0C40-1B4D-7FAA16416D26}"/>
              </a:ext>
            </a:extLst>
          </p:cNvPr>
          <p:cNvSpPr>
            <a:spLocks noChangeAspect="1"/>
          </p:cNvSpPr>
          <p:nvPr/>
        </p:nvSpPr>
        <p:spPr>
          <a:xfrm>
            <a:off x="3361638" y="2078084"/>
            <a:ext cx="1897531" cy="627675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Evolution</a:t>
            </a:r>
            <a:endParaRPr lang="en-CA" b="1" noProof="0" dirty="0"/>
          </a:p>
        </p:txBody>
      </p:sp>
      <p:sp>
        <p:nvSpPr>
          <p:cNvPr id="19" name="Forme libre 26">
            <a:extLst>
              <a:ext uri="{FF2B5EF4-FFF2-40B4-BE49-F238E27FC236}">
                <a16:creationId xmlns:a16="http://schemas.microsoft.com/office/drawing/2014/main" id="{DD739184-106A-A3C3-3A07-B823811B6EE4}"/>
              </a:ext>
            </a:extLst>
          </p:cNvPr>
          <p:cNvSpPr/>
          <p:nvPr/>
        </p:nvSpPr>
        <p:spPr>
          <a:xfrm rot="3315120">
            <a:off x="8274598" y="1456388"/>
            <a:ext cx="167747" cy="1121291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0" name="Forme libre 27">
            <a:extLst>
              <a:ext uri="{FF2B5EF4-FFF2-40B4-BE49-F238E27FC236}">
                <a16:creationId xmlns:a16="http://schemas.microsoft.com/office/drawing/2014/main" id="{929BC144-8DBA-43F4-3FA8-C2848CA74962}"/>
              </a:ext>
            </a:extLst>
          </p:cNvPr>
          <p:cNvSpPr/>
          <p:nvPr/>
        </p:nvSpPr>
        <p:spPr>
          <a:xfrm>
            <a:off x="5237471" y="2625196"/>
            <a:ext cx="667619" cy="148461"/>
          </a:xfrm>
          <a:custGeom>
            <a:avLst/>
            <a:gdLst>
              <a:gd name="connsiteX0" fmla="*/ 0 w 1487606"/>
              <a:gd name="connsiteY0" fmla="*/ 0 h 437519"/>
              <a:gd name="connsiteX1" fmla="*/ 518615 w 1487606"/>
              <a:gd name="connsiteY1" fmla="*/ 368489 h 437519"/>
              <a:gd name="connsiteX2" fmla="*/ 1487606 w 1487606"/>
              <a:gd name="connsiteY2" fmla="*/ 436728 h 43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437519">
                <a:moveTo>
                  <a:pt x="0" y="0"/>
                </a:moveTo>
                <a:cubicBezTo>
                  <a:pt x="135340" y="147850"/>
                  <a:pt x="270681" y="295701"/>
                  <a:pt x="518615" y="368489"/>
                </a:cubicBezTo>
                <a:cubicBezTo>
                  <a:pt x="766549" y="441277"/>
                  <a:pt x="1127077" y="439002"/>
                  <a:pt x="1487606" y="43672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grpSp>
        <p:nvGrpSpPr>
          <p:cNvPr id="27" name="Groupe 12">
            <a:extLst>
              <a:ext uri="{FF2B5EF4-FFF2-40B4-BE49-F238E27FC236}">
                <a16:creationId xmlns:a16="http://schemas.microsoft.com/office/drawing/2014/main" id="{29F03B88-6633-E3E2-A8E2-30BF8305CC91}"/>
              </a:ext>
            </a:extLst>
          </p:cNvPr>
          <p:cNvGrpSpPr/>
          <p:nvPr/>
        </p:nvGrpSpPr>
        <p:grpSpPr>
          <a:xfrm>
            <a:off x="4343396" y="141428"/>
            <a:ext cx="2955899" cy="1710650"/>
            <a:chOff x="5079593" y="481424"/>
            <a:chExt cx="4667216" cy="2092545"/>
          </a:xfrm>
        </p:grpSpPr>
        <p:sp>
          <p:nvSpPr>
            <p:cNvPr id="30" name="Rectangle : coins arrondis 6">
              <a:extLst>
                <a:ext uri="{FF2B5EF4-FFF2-40B4-BE49-F238E27FC236}">
                  <a16:creationId xmlns:a16="http://schemas.microsoft.com/office/drawing/2014/main" id="{B99805D3-8C48-55D6-7AB0-AF4EDE998355}"/>
                </a:ext>
              </a:extLst>
            </p:cNvPr>
            <p:cNvSpPr>
              <a:spLocks/>
            </p:cNvSpPr>
            <p:nvPr/>
          </p:nvSpPr>
          <p:spPr>
            <a:xfrm>
              <a:off x="5079593" y="481424"/>
              <a:ext cx="1953372" cy="657967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Active season ➚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  <p:pic>
          <p:nvPicPr>
            <p:cNvPr id="31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15F481FC-024F-79AF-F6C9-D4AE922AD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15" t="63021" r="18034"/>
            <a:stretch/>
          </p:blipFill>
          <p:spPr>
            <a:xfrm>
              <a:off x="5615771" y="927275"/>
              <a:ext cx="2856704" cy="1646694"/>
            </a:xfrm>
            <a:prstGeom prst="rect">
              <a:avLst/>
            </a:prstGeom>
          </p:spPr>
        </p:pic>
        <p:sp>
          <p:nvSpPr>
            <p:cNvPr id="32" name="Rectangle : coins arrondis 11">
              <a:extLst>
                <a:ext uri="{FF2B5EF4-FFF2-40B4-BE49-F238E27FC236}">
                  <a16:creationId xmlns:a16="http://schemas.microsoft.com/office/drawing/2014/main" id="{CBFFF7F6-B784-BDA2-DE8C-48F01A799CD7}"/>
                </a:ext>
              </a:extLst>
            </p:cNvPr>
            <p:cNvSpPr>
              <a:spLocks/>
            </p:cNvSpPr>
            <p:nvPr/>
          </p:nvSpPr>
          <p:spPr>
            <a:xfrm>
              <a:off x="7190194" y="810407"/>
              <a:ext cx="2556615" cy="652982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Hibernation➘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28" name="Connecteur en arc 18">
            <a:extLst>
              <a:ext uri="{FF2B5EF4-FFF2-40B4-BE49-F238E27FC236}">
                <a16:creationId xmlns:a16="http://schemas.microsoft.com/office/drawing/2014/main" id="{B3D582AF-6307-DAED-8857-5D33AE2BC0B4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3657599" y="813373"/>
            <a:ext cx="632007" cy="37068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>
            <a:extLst>
              <a:ext uri="{FF2B5EF4-FFF2-40B4-BE49-F238E27FC236}">
                <a16:creationId xmlns:a16="http://schemas.microsoft.com/office/drawing/2014/main" id="{4E2E31CC-7E1D-E93B-2009-943A59BE2060}"/>
              </a:ext>
            </a:extLst>
          </p:cNvPr>
          <p:cNvSpPr/>
          <p:nvPr/>
        </p:nvSpPr>
        <p:spPr>
          <a:xfrm>
            <a:off x="7380043" y="672537"/>
            <a:ext cx="1320204" cy="338261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33" name="Rectangle : coins arrondis 13">
            <a:extLst>
              <a:ext uri="{FF2B5EF4-FFF2-40B4-BE49-F238E27FC236}">
                <a16:creationId xmlns:a16="http://schemas.microsoft.com/office/drawing/2014/main" id="{B9ECBE7A-9FB6-3825-DCD9-91B9814056F5}"/>
              </a:ext>
            </a:extLst>
          </p:cNvPr>
          <p:cNvSpPr>
            <a:spLocks/>
          </p:cNvSpPr>
          <p:nvPr/>
        </p:nvSpPr>
        <p:spPr>
          <a:xfrm>
            <a:off x="2908084" y="4113772"/>
            <a:ext cx="4069241" cy="928767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noProof="0" dirty="0">
                <a:latin typeface="Avenir Next LT Pro" panose="020B0504020202020204" pitchFamily="34" charset="77"/>
              </a:rPr>
              <a:t>Mass at the </a:t>
            </a:r>
            <a:r>
              <a:rPr lang="en-CA" sz="2400" b="1" u="sng" noProof="0" dirty="0">
                <a:latin typeface="Avenir Next LT Pro" panose="020B0504020202020204" pitchFamily="34" charset="77"/>
              </a:rPr>
              <a:t>beginning</a:t>
            </a:r>
            <a:r>
              <a:rPr lang="en-CA" sz="2400" b="1" noProof="0" dirty="0">
                <a:latin typeface="Avenir Next LT Pro" panose="020B0504020202020204" pitchFamily="34" charset="77"/>
              </a:rPr>
              <a:t> of the active season</a:t>
            </a:r>
            <a:endParaRPr lang="en-CA" sz="24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0B1ADBBD-4CDD-FDF1-B2F7-384B388000F9}"/>
              </a:ext>
            </a:extLst>
          </p:cNvPr>
          <p:cNvSpPr/>
          <p:nvPr/>
        </p:nvSpPr>
        <p:spPr>
          <a:xfrm>
            <a:off x="6031939" y="3097583"/>
            <a:ext cx="530884" cy="914715"/>
          </a:xfrm>
          <a:custGeom>
            <a:avLst/>
            <a:gdLst>
              <a:gd name="connsiteX0" fmla="*/ 70039 w 890654"/>
              <a:gd name="connsiteY0" fmla="*/ 890954 h 890954"/>
              <a:gd name="connsiteX1" fmla="*/ 81762 w 890654"/>
              <a:gd name="connsiteY1" fmla="*/ 550985 h 890954"/>
              <a:gd name="connsiteX2" fmla="*/ 890654 w 890654"/>
              <a:gd name="connsiteY2" fmla="*/ 0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654" h="890954">
                <a:moveTo>
                  <a:pt x="70039" y="890954"/>
                </a:moveTo>
                <a:cubicBezTo>
                  <a:pt x="7516" y="795215"/>
                  <a:pt x="-55007" y="699477"/>
                  <a:pt x="81762" y="550985"/>
                </a:cubicBezTo>
                <a:cubicBezTo>
                  <a:pt x="218531" y="402493"/>
                  <a:pt x="554592" y="201246"/>
                  <a:pt x="890654" y="0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3B426899-3A1C-3ACE-9F78-3B0CB31D8DB7}"/>
              </a:ext>
            </a:extLst>
          </p:cNvPr>
          <p:cNvSpPr/>
          <p:nvPr/>
        </p:nvSpPr>
        <p:spPr>
          <a:xfrm>
            <a:off x="7396249" y="3091372"/>
            <a:ext cx="610988" cy="931486"/>
          </a:xfrm>
          <a:custGeom>
            <a:avLst/>
            <a:gdLst>
              <a:gd name="connsiteX0" fmla="*/ 574430 w 750159"/>
              <a:gd name="connsiteY0" fmla="*/ 879230 h 879230"/>
              <a:gd name="connsiteX1" fmla="*/ 715107 w 750159"/>
              <a:gd name="connsiteY1" fmla="*/ 621323 h 879230"/>
              <a:gd name="connsiteX2" fmla="*/ 0 w 750159"/>
              <a:gd name="connsiteY2" fmla="*/ 0 h 87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0159" h="879230">
                <a:moveTo>
                  <a:pt x="574430" y="879230"/>
                </a:moveTo>
                <a:cubicBezTo>
                  <a:pt x="692637" y="823545"/>
                  <a:pt x="810845" y="767861"/>
                  <a:pt x="715107" y="621323"/>
                </a:cubicBezTo>
                <a:cubicBezTo>
                  <a:pt x="619369" y="474785"/>
                  <a:pt x="309684" y="237392"/>
                  <a:pt x="0" y="0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44" name="Rectangle : coins arrondis 13">
            <a:extLst>
              <a:ext uri="{FF2B5EF4-FFF2-40B4-BE49-F238E27FC236}">
                <a16:creationId xmlns:a16="http://schemas.microsoft.com/office/drawing/2014/main" id="{6EF23091-0D89-1544-4E48-2E3B9D826004}"/>
              </a:ext>
            </a:extLst>
          </p:cNvPr>
          <p:cNvSpPr>
            <a:spLocks/>
          </p:cNvSpPr>
          <p:nvPr/>
        </p:nvSpPr>
        <p:spPr>
          <a:xfrm>
            <a:off x="7064697" y="4124331"/>
            <a:ext cx="4069241" cy="928767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noProof="0" dirty="0">
                <a:latin typeface="Avenir Next LT Pro" panose="020B0504020202020204" pitchFamily="34" charset="77"/>
              </a:rPr>
              <a:t>Mass at the </a:t>
            </a:r>
            <a:r>
              <a:rPr lang="en-CA" sz="2400" b="1" u="sng" noProof="0" dirty="0">
                <a:latin typeface="Avenir Next LT Pro" panose="020B0504020202020204" pitchFamily="34" charset="77"/>
              </a:rPr>
              <a:t>end</a:t>
            </a:r>
            <a:r>
              <a:rPr lang="en-CA" sz="2400" b="1" noProof="0" dirty="0">
                <a:latin typeface="Avenir Next LT Pro" panose="020B0504020202020204" pitchFamily="34" charset="77"/>
              </a:rPr>
              <a:t> of the active season</a:t>
            </a:r>
            <a:endParaRPr lang="en-CA" sz="24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1" name="Rectangle : coins arrondis 13">
            <a:extLst>
              <a:ext uri="{FF2B5EF4-FFF2-40B4-BE49-F238E27FC236}">
                <a16:creationId xmlns:a16="http://schemas.microsoft.com/office/drawing/2014/main" id="{05D4FA7C-291A-B6F7-1706-BFF008EC2BF3}"/>
              </a:ext>
            </a:extLst>
          </p:cNvPr>
          <p:cNvSpPr>
            <a:spLocks/>
          </p:cNvSpPr>
          <p:nvPr/>
        </p:nvSpPr>
        <p:spPr>
          <a:xfrm>
            <a:off x="2746029" y="5605590"/>
            <a:ext cx="1986177" cy="6309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noProof="0" dirty="0">
                <a:latin typeface="Avenir Next LT Pro" panose="020B0504020202020204" pitchFamily="34" charset="77"/>
              </a:rPr>
              <a:t>Juveniles</a:t>
            </a:r>
            <a:endParaRPr lang="en-CA" sz="24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3" name="Rectangle : coins arrondis 13">
            <a:extLst>
              <a:ext uri="{FF2B5EF4-FFF2-40B4-BE49-F238E27FC236}">
                <a16:creationId xmlns:a16="http://schemas.microsoft.com/office/drawing/2014/main" id="{23871D1E-E75E-BD9A-C308-6E919DADE6DF}"/>
              </a:ext>
            </a:extLst>
          </p:cNvPr>
          <p:cNvSpPr>
            <a:spLocks/>
          </p:cNvSpPr>
          <p:nvPr/>
        </p:nvSpPr>
        <p:spPr>
          <a:xfrm>
            <a:off x="5097889" y="6028491"/>
            <a:ext cx="1986177" cy="6309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noProof="0" dirty="0">
                <a:latin typeface="Avenir Next LT Pro" panose="020B0504020202020204" pitchFamily="34" charset="77"/>
              </a:rPr>
              <a:t>Yearlings</a:t>
            </a:r>
            <a:endParaRPr lang="en-CA" sz="24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03A508F-A48B-07A1-3472-7317BED52CB9}"/>
              </a:ext>
            </a:extLst>
          </p:cNvPr>
          <p:cNvSpPr>
            <a:spLocks/>
          </p:cNvSpPr>
          <p:nvPr/>
        </p:nvSpPr>
        <p:spPr>
          <a:xfrm>
            <a:off x="7312415" y="6028491"/>
            <a:ext cx="1986177" cy="6309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noProof="0" dirty="0">
                <a:latin typeface="Avenir Next LT Pro" panose="020B0504020202020204" pitchFamily="34" charset="77"/>
              </a:rPr>
              <a:t>Subadults</a:t>
            </a:r>
            <a:endParaRPr lang="en-CA" sz="24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34" name="Rectangle : coins arrondis 13">
            <a:extLst>
              <a:ext uri="{FF2B5EF4-FFF2-40B4-BE49-F238E27FC236}">
                <a16:creationId xmlns:a16="http://schemas.microsoft.com/office/drawing/2014/main" id="{65BAFFE6-2608-3AAF-B41F-FD13D3B5C988}"/>
              </a:ext>
            </a:extLst>
          </p:cNvPr>
          <p:cNvSpPr>
            <a:spLocks/>
          </p:cNvSpPr>
          <p:nvPr/>
        </p:nvSpPr>
        <p:spPr>
          <a:xfrm>
            <a:off x="9526941" y="5605589"/>
            <a:ext cx="1986177" cy="630925"/>
          </a:xfrm>
          <a:prstGeom prst="roundRect">
            <a:avLst/>
          </a:prstGeom>
          <a:solidFill>
            <a:srgbClr val="7030A0">
              <a:alpha val="50196"/>
            </a:srgb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noProof="0" dirty="0">
                <a:latin typeface="Avenir Next LT Pro" panose="020B0504020202020204" pitchFamily="34" charset="77"/>
              </a:rPr>
              <a:t>Adults</a:t>
            </a:r>
            <a:endParaRPr lang="en-CA" sz="24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EBF368-DFD1-1EF8-10A4-902273AC62A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3739118" y="5105105"/>
            <a:ext cx="3276582" cy="500485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176B1F-AEFB-304B-939F-F2B7815C4D09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6090978" y="5105105"/>
            <a:ext cx="924722" cy="92338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A6BBB19-BEC7-EB0B-271E-3E09CFF79CC0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H="1" flipV="1">
            <a:off x="7015700" y="5105105"/>
            <a:ext cx="1289804" cy="923386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D5469D-BC75-FCF3-9425-8B066E3AC67D}"/>
              </a:ext>
            </a:extLst>
          </p:cNvPr>
          <p:cNvCxnSpPr>
            <a:cxnSpLocks/>
            <a:stCxn id="34" idx="0"/>
            <a:endCxn id="9" idx="2"/>
          </p:cNvCxnSpPr>
          <p:nvPr/>
        </p:nvCxnSpPr>
        <p:spPr>
          <a:xfrm flipH="1" flipV="1">
            <a:off x="7015700" y="5105105"/>
            <a:ext cx="3504330" cy="50048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00A19C-4D32-00C8-6179-EBEBC4BBA4B6}"/>
              </a:ext>
            </a:extLst>
          </p:cNvPr>
          <p:cNvSpPr/>
          <p:nvPr/>
        </p:nvSpPr>
        <p:spPr>
          <a:xfrm>
            <a:off x="4289606" y="75373"/>
            <a:ext cx="3024000" cy="14760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DA3776-3F2F-35CF-CF63-293D68A9CEAF}"/>
              </a:ext>
            </a:extLst>
          </p:cNvPr>
          <p:cNvSpPr txBox="1"/>
          <p:nvPr/>
        </p:nvSpPr>
        <p:spPr>
          <a:xfrm>
            <a:off x="4459955" y="1541532"/>
            <a:ext cx="225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/>
                </a:solidFill>
              </a:rPr>
              <a:t>Season length</a:t>
            </a:r>
          </a:p>
        </p:txBody>
      </p:sp>
    </p:spTree>
    <p:extLst>
      <p:ext uri="{BB962C8B-B14F-4D97-AF65-F5344CB8AC3E}">
        <p14:creationId xmlns:p14="http://schemas.microsoft.com/office/powerpoint/2010/main" val="370356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2F318-C349-3E51-288A-EEC68C4D8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AAA3A020-5EFA-59CE-D48D-8929969833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51665" y="5408952"/>
                <a:ext cx="2463817" cy="617387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Body mass </a:t>
                </a:r>
                <a14:m>
                  <m:oMath xmlns:m="http://schemas.openxmlformats.org/officeDocument/2006/math">
                    <m:r>
                      <a:rPr lang="en-CA" sz="28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CA" sz="2800" b="1" noProof="0" dirty="0"/>
              </a:p>
            </p:txBody>
          </p:sp>
        </mc:Choice>
        <mc:Fallback xmlns="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AAA3A020-5EFA-59CE-D48D-892996983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665" y="5408952"/>
                <a:ext cx="2463817" cy="617387"/>
              </a:xfrm>
              <a:prstGeom prst="roundRect">
                <a:avLst/>
              </a:prstGeom>
              <a:blipFill>
                <a:blip r:embed="rId2"/>
                <a:stretch>
                  <a:fillRect l="-2538" t="-1887" b="-13208"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xplosion 1 15">
            <a:extLst>
              <a:ext uri="{FF2B5EF4-FFF2-40B4-BE49-F238E27FC236}">
                <a16:creationId xmlns:a16="http://schemas.microsoft.com/office/drawing/2014/main" id="{41409553-B2B2-9EEA-E6A4-4DE2D4F0E918}"/>
              </a:ext>
            </a:extLst>
          </p:cNvPr>
          <p:cNvSpPr/>
          <p:nvPr/>
        </p:nvSpPr>
        <p:spPr>
          <a:xfrm>
            <a:off x="121024" y="2067144"/>
            <a:ext cx="3657599" cy="1736365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300" b="1" noProof="0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7" name="Rectangle : coins arrondis 22">
            <a:extLst>
              <a:ext uri="{FF2B5EF4-FFF2-40B4-BE49-F238E27FC236}">
                <a16:creationId xmlns:a16="http://schemas.microsoft.com/office/drawing/2014/main" id="{E9F55675-7FDB-0EB5-BD13-E8221FC8E15F}"/>
              </a:ext>
            </a:extLst>
          </p:cNvPr>
          <p:cNvSpPr>
            <a:spLocks noChangeAspect="1"/>
          </p:cNvSpPr>
          <p:nvPr/>
        </p:nvSpPr>
        <p:spPr>
          <a:xfrm>
            <a:off x="6207762" y="3991370"/>
            <a:ext cx="1839453" cy="617384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Plasticity</a:t>
            </a:r>
            <a:endParaRPr lang="en-CA" sz="2800" b="1" noProof="0" dirty="0"/>
          </a:p>
        </p:txBody>
      </p:sp>
      <p:sp>
        <p:nvSpPr>
          <p:cNvPr id="18" name="Rectangle : coins arrondis 23">
            <a:extLst>
              <a:ext uri="{FF2B5EF4-FFF2-40B4-BE49-F238E27FC236}">
                <a16:creationId xmlns:a16="http://schemas.microsoft.com/office/drawing/2014/main" id="{4D969A03-800D-38C5-A151-26059083E009}"/>
              </a:ext>
            </a:extLst>
          </p:cNvPr>
          <p:cNvSpPr>
            <a:spLocks noChangeAspect="1"/>
          </p:cNvSpPr>
          <p:nvPr/>
        </p:nvSpPr>
        <p:spPr>
          <a:xfrm>
            <a:off x="3403524" y="5075344"/>
            <a:ext cx="1897531" cy="627675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Evolution</a:t>
            </a:r>
            <a:endParaRPr lang="en-CA" b="1" noProof="0" dirty="0"/>
          </a:p>
        </p:txBody>
      </p:sp>
      <p:sp>
        <p:nvSpPr>
          <p:cNvPr id="19" name="Forme libre 26">
            <a:extLst>
              <a:ext uri="{FF2B5EF4-FFF2-40B4-BE49-F238E27FC236}">
                <a16:creationId xmlns:a16="http://schemas.microsoft.com/office/drawing/2014/main" id="{E0D7A8B2-A9CF-F543-F94D-6CD575D09DE8}"/>
              </a:ext>
            </a:extLst>
          </p:cNvPr>
          <p:cNvSpPr/>
          <p:nvPr/>
        </p:nvSpPr>
        <p:spPr>
          <a:xfrm>
            <a:off x="7194528" y="4644583"/>
            <a:ext cx="45719" cy="715698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0" name="Forme libre 27">
            <a:extLst>
              <a:ext uri="{FF2B5EF4-FFF2-40B4-BE49-F238E27FC236}">
                <a16:creationId xmlns:a16="http://schemas.microsoft.com/office/drawing/2014/main" id="{4BB9B5BC-C4AC-1C81-16E3-D3FD19336632}"/>
              </a:ext>
            </a:extLst>
          </p:cNvPr>
          <p:cNvSpPr/>
          <p:nvPr/>
        </p:nvSpPr>
        <p:spPr>
          <a:xfrm>
            <a:off x="5279357" y="5622456"/>
            <a:ext cx="667619" cy="148461"/>
          </a:xfrm>
          <a:custGeom>
            <a:avLst/>
            <a:gdLst>
              <a:gd name="connsiteX0" fmla="*/ 0 w 1487606"/>
              <a:gd name="connsiteY0" fmla="*/ 0 h 437519"/>
              <a:gd name="connsiteX1" fmla="*/ 518615 w 1487606"/>
              <a:gd name="connsiteY1" fmla="*/ 368489 h 437519"/>
              <a:gd name="connsiteX2" fmla="*/ 1487606 w 1487606"/>
              <a:gd name="connsiteY2" fmla="*/ 436728 h 43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437519">
                <a:moveTo>
                  <a:pt x="0" y="0"/>
                </a:moveTo>
                <a:cubicBezTo>
                  <a:pt x="135340" y="147850"/>
                  <a:pt x="270681" y="295701"/>
                  <a:pt x="518615" y="368489"/>
                </a:cubicBezTo>
                <a:cubicBezTo>
                  <a:pt x="766549" y="441277"/>
                  <a:pt x="1127077" y="439002"/>
                  <a:pt x="1487606" y="43672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grpSp>
        <p:nvGrpSpPr>
          <p:cNvPr id="27" name="Groupe 12">
            <a:extLst>
              <a:ext uri="{FF2B5EF4-FFF2-40B4-BE49-F238E27FC236}">
                <a16:creationId xmlns:a16="http://schemas.microsoft.com/office/drawing/2014/main" id="{A471AB2C-A2DF-5F38-B20B-4C12ADDD10E8}"/>
              </a:ext>
            </a:extLst>
          </p:cNvPr>
          <p:cNvGrpSpPr/>
          <p:nvPr/>
        </p:nvGrpSpPr>
        <p:grpSpPr>
          <a:xfrm>
            <a:off x="4458726" y="1300528"/>
            <a:ext cx="2955899" cy="1710650"/>
            <a:chOff x="5079593" y="481424"/>
            <a:chExt cx="4667216" cy="2092545"/>
          </a:xfrm>
        </p:grpSpPr>
        <p:sp>
          <p:nvSpPr>
            <p:cNvPr id="30" name="Rectangle : coins arrondis 6">
              <a:extLst>
                <a:ext uri="{FF2B5EF4-FFF2-40B4-BE49-F238E27FC236}">
                  <a16:creationId xmlns:a16="http://schemas.microsoft.com/office/drawing/2014/main" id="{DD99865A-DCA3-C819-CF84-2A7243B6F4C5}"/>
                </a:ext>
              </a:extLst>
            </p:cNvPr>
            <p:cNvSpPr>
              <a:spLocks/>
            </p:cNvSpPr>
            <p:nvPr/>
          </p:nvSpPr>
          <p:spPr>
            <a:xfrm>
              <a:off x="5079593" y="481424"/>
              <a:ext cx="1953372" cy="657967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Active season ➚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  <p:pic>
          <p:nvPicPr>
            <p:cNvPr id="31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AF395F5D-A427-BC9E-D23E-B2E0F52BF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15" t="63021" r="18034"/>
            <a:stretch/>
          </p:blipFill>
          <p:spPr>
            <a:xfrm>
              <a:off x="5615771" y="927275"/>
              <a:ext cx="2856704" cy="1646694"/>
            </a:xfrm>
            <a:prstGeom prst="rect">
              <a:avLst/>
            </a:prstGeom>
          </p:spPr>
        </p:pic>
        <p:sp>
          <p:nvSpPr>
            <p:cNvPr id="32" name="Rectangle : coins arrondis 11">
              <a:extLst>
                <a:ext uri="{FF2B5EF4-FFF2-40B4-BE49-F238E27FC236}">
                  <a16:creationId xmlns:a16="http://schemas.microsoft.com/office/drawing/2014/main" id="{8EE2BA10-E0A4-5157-A233-5EC8A68FC3D0}"/>
                </a:ext>
              </a:extLst>
            </p:cNvPr>
            <p:cNvSpPr>
              <a:spLocks/>
            </p:cNvSpPr>
            <p:nvPr/>
          </p:nvSpPr>
          <p:spPr>
            <a:xfrm>
              <a:off x="7190194" y="810407"/>
              <a:ext cx="2556615" cy="652982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Hibernation➘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28" name="Connecteur en arc 18">
            <a:extLst>
              <a:ext uri="{FF2B5EF4-FFF2-40B4-BE49-F238E27FC236}">
                <a16:creationId xmlns:a16="http://schemas.microsoft.com/office/drawing/2014/main" id="{7B534713-B0A2-7135-4220-4A6A8D10B0AF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3778623" y="1972473"/>
            <a:ext cx="626313" cy="116301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>
            <a:extLst>
              <a:ext uri="{FF2B5EF4-FFF2-40B4-BE49-F238E27FC236}">
                <a16:creationId xmlns:a16="http://schemas.microsoft.com/office/drawing/2014/main" id="{93B7C6FB-6D36-5C69-DC0A-E33B4C33A65B}"/>
              </a:ext>
            </a:extLst>
          </p:cNvPr>
          <p:cNvSpPr/>
          <p:nvPr/>
        </p:nvSpPr>
        <p:spPr>
          <a:xfrm>
            <a:off x="6751348" y="2702958"/>
            <a:ext cx="354699" cy="1288412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rgbClr val="FFC700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8F804D-D712-648C-4536-CE1DC51F7E6B}"/>
              </a:ext>
            </a:extLst>
          </p:cNvPr>
          <p:cNvSpPr/>
          <p:nvPr/>
        </p:nvSpPr>
        <p:spPr>
          <a:xfrm>
            <a:off x="4404936" y="1234473"/>
            <a:ext cx="3024000" cy="14760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C7DDF-3290-8273-14B6-002C4906CB82}"/>
              </a:ext>
            </a:extLst>
          </p:cNvPr>
          <p:cNvSpPr txBox="1"/>
          <p:nvPr/>
        </p:nvSpPr>
        <p:spPr>
          <a:xfrm>
            <a:off x="4575285" y="2700632"/>
            <a:ext cx="225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/>
                </a:solidFill>
              </a:rPr>
              <a:t>Season length</a:t>
            </a:r>
          </a:p>
        </p:txBody>
      </p:sp>
      <p:sp>
        <p:nvSpPr>
          <p:cNvPr id="45" name="Rectangle : coins arrondis 13">
            <a:extLst>
              <a:ext uri="{FF2B5EF4-FFF2-40B4-BE49-F238E27FC236}">
                <a16:creationId xmlns:a16="http://schemas.microsoft.com/office/drawing/2014/main" id="{822DBE0C-C3D4-BD65-562E-4343904080A0}"/>
              </a:ext>
            </a:extLst>
          </p:cNvPr>
          <p:cNvSpPr>
            <a:spLocks/>
          </p:cNvSpPr>
          <p:nvPr/>
        </p:nvSpPr>
        <p:spPr>
          <a:xfrm>
            <a:off x="8442063" y="2438280"/>
            <a:ext cx="3628913" cy="1072769"/>
          </a:xfrm>
          <a:prstGeom prst="roundRect">
            <a:avLst/>
          </a:prstGeom>
          <a:solidFill>
            <a:srgbClr val="FFC7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i="1" noProof="0" dirty="0">
                <a:latin typeface="Avenir Next LT Pro" panose="020B0504020202020204" pitchFamily="34" charset="77"/>
              </a:rPr>
              <a:t>Individual variation in their plasticity ?</a:t>
            </a:r>
            <a:endParaRPr lang="en-CA" sz="2800" b="1" i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48" name="Forme libre 28">
            <a:extLst>
              <a:ext uri="{FF2B5EF4-FFF2-40B4-BE49-F238E27FC236}">
                <a16:creationId xmlns:a16="http://schemas.microsoft.com/office/drawing/2014/main" id="{E540057A-1902-DABE-8071-7F8A0DDCB3A7}"/>
              </a:ext>
            </a:extLst>
          </p:cNvPr>
          <p:cNvSpPr/>
          <p:nvPr/>
        </p:nvSpPr>
        <p:spPr>
          <a:xfrm flipH="1">
            <a:off x="7079153" y="3288431"/>
            <a:ext cx="1349775" cy="701336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rgbClr val="FFC700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</p:spTree>
    <p:extLst>
      <p:ext uri="{BB962C8B-B14F-4D97-AF65-F5344CB8AC3E}">
        <p14:creationId xmlns:p14="http://schemas.microsoft.com/office/powerpoint/2010/main" val="353152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22">
            <a:extLst>
              <a:ext uri="{FF2B5EF4-FFF2-40B4-BE49-F238E27FC236}">
                <a16:creationId xmlns:a16="http://schemas.microsoft.com/office/drawing/2014/main" id="{9AA222AC-3C8F-456B-40E3-7447456DAB83}"/>
              </a:ext>
            </a:extLst>
          </p:cNvPr>
          <p:cNvSpPr>
            <a:spLocks noChangeAspect="1"/>
          </p:cNvSpPr>
          <p:nvPr/>
        </p:nvSpPr>
        <p:spPr>
          <a:xfrm>
            <a:off x="8981895" y="4287059"/>
            <a:ext cx="2160000" cy="755212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Avenir Next LT Pro" panose="020B0504020202020204" pitchFamily="34" charset="77"/>
              </a:rPr>
              <a:t>Plasticity</a:t>
            </a:r>
            <a:endParaRPr lang="fr-FR" sz="3200" b="1" dirty="0"/>
          </a:p>
        </p:txBody>
      </p:sp>
      <p:sp>
        <p:nvSpPr>
          <p:cNvPr id="5" name="Rectangle : coins arrondis 23">
            <a:extLst>
              <a:ext uri="{FF2B5EF4-FFF2-40B4-BE49-F238E27FC236}">
                <a16:creationId xmlns:a16="http://schemas.microsoft.com/office/drawing/2014/main" id="{68F6F59C-4665-D518-7A00-4463FBEBEF4C}"/>
              </a:ext>
            </a:extLst>
          </p:cNvPr>
          <p:cNvSpPr>
            <a:spLocks noChangeAspect="1"/>
          </p:cNvSpPr>
          <p:nvPr/>
        </p:nvSpPr>
        <p:spPr>
          <a:xfrm>
            <a:off x="5274286" y="5356395"/>
            <a:ext cx="2751836" cy="96213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Avenir Next LT Pro" panose="020B0504020202020204" pitchFamily="34" charset="77"/>
              </a:rPr>
              <a:t>Evolution</a:t>
            </a:r>
            <a:endParaRPr lang="fr-FR" sz="3200" b="1" dirty="0"/>
          </a:p>
        </p:txBody>
      </p:sp>
      <p:sp>
        <p:nvSpPr>
          <p:cNvPr id="6" name="Forme libre 28">
            <a:extLst>
              <a:ext uri="{FF2B5EF4-FFF2-40B4-BE49-F238E27FC236}">
                <a16:creationId xmlns:a16="http://schemas.microsoft.com/office/drawing/2014/main" id="{003B848A-2294-4BA1-EAFA-66CD7AF93346}"/>
              </a:ext>
            </a:extLst>
          </p:cNvPr>
          <p:cNvSpPr/>
          <p:nvPr/>
        </p:nvSpPr>
        <p:spPr>
          <a:xfrm>
            <a:off x="9135338" y="2008253"/>
            <a:ext cx="936709" cy="2278806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12">
            <a:extLst>
              <a:ext uri="{FF2B5EF4-FFF2-40B4-BE49-F238E27FC236}">
                <a16:creationId xmlns:a16="http://schemas.microsoft.com/office/drawing/2014/main" id="{F7F52F74-B36B-D6E5-7015-3F0BC820D2EE}"/>
              </a:ext>
            </a:extLst>
          </p:cNvPr>
          <p:cNvGrpSpPr/>
          <p:nvPr/>
        </p:nvGrpSpPr>
        <p:grpSpPr>
          <a:xfrm>
            <a:off x="6096000" y="546021"/>
            <a:ext cx="3949700" cy="2122506"/>
            <a:chOff x="4317592" y="449969"/>
            <a:chExt cx="3949700" cy="2122506"/>
          </a:xfrm>
        </p:grpSpPr>
        <p:sp>
          <p:nvSpPr>
            <p:cNvPr id="8" name="Rectangle : coins arrondis 6">
              <a:extLst>
                <a:ext uri="{FF2B5EF4-FFF2-40B4-BE49-F238E27FC236}">
                  <a16:creationId xmlns:a16="http://schemas.microsoft.com/office/drawing/2014/main" id="{202AA8C8-D9E7-B930-4AC2-0F20B7614638}"/>
                </a:ext>
              </a:extLst>
            </p:cNvPr>
            <p:cNvSpPr>
              <a:spLocks/>
            </p:cNvSpPr>
            <p:nvPr/>
          </p:nvSpPr>
          <p:spPr>
            <a:xfrm>
              <a:off x="4317592" y="449969"/>
              <a:ext cx="1764000" cy="689421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noProof="1">
                  <a:latin typeface="Avenir Next LT Pro" panose="020B0504020202020204" pitchFamily="34" charset="77"/>
                </a:rPr>
                <a:t>Active season ➚</a:t>
              </a:r>
            </a:p>
          </p:txBody>
        </p:sp>
        <p:pic>
          <p:nvPicPr>
            <p:cNvPr id="9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EDD4E79C-3250-0C10-D4BA-07D393A17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15" t="63021" r="18034"/>
            <a:stretch/>
          </p:blipFill>
          <p:spPr>
            <a:xfrm>
              <a:off x="4653242" y="927275"/>
              <a:ext cx="2854109" cy="1645200"/>
            </a:xfrm>
            <a:prstGeom prst="rect">
              <a:avLst/>
            </a:prstGeom>
          </p:spPr>
        </p:pic>
        <p:sp>
          <p:nvSpPr>
            <p:cNvPr id="10" name="Rectangle : coins arrondis 11">
              <a:extLst>
                <a:ext uri="{FF2B5EF4-FFF2-40B4-BE49-F238E27FC236}">
                  <a16:creationId xmlns:a16="http://schemas.microsoft.com/office/drawing/2014/main" id="{BDE60926-E968-58F1-FA4E-139FAAC81C90}"/>
                </a:ext>
              </a:extLst>
            </p:cNvPr>
            <p:cNvSpPr>
              <a:spLocks/>
            </p:cNvSpPr>
            <p:nvPr/>
          </p:nvSpPr>
          <p:spPr>
            <a:xfrm>
              <a:off x="6247714" y="773969"/>
              <a:ext cx="2019578" cy="689421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noProof="1">
                  <a:latin typeface="Avenir Next LT Pro" panose="020B0504020202020204" pitchFamily="34" charset="77"/>
                </a:rPr>
                <a:t>Hibernation ➘</a:t>
              </a:r>
              <a:endParaRPr lang="en-CA" sz="2400" b="1" noProof="1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11" name="Connecteur en arc 18">
            <a:extLst>
              <a:ext uri="{FF2B5EF4-FFF2-40B4-BE49-F238E27FC236}">
                <a16:creationId xmlns:a16="http://schemas.microsoft.com/office/drawing/2014/main" id="{E2C44577-C861-6989-A1EA-9DB9071A3B0B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3759200" y="890732"/>
            <a:ext cx="2336800" cy="96213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1 11">
            <a:extLst>
              <a:ext uri="{FF2B5EF4-FFF2-40B4-BE49-F238E27FC236}">
                <a16:creationId xmlns:a16="http://schemas.microsoft.com/office/drawing/2014/main" id="{97C84B8D-8B73-399F-73BF-137AA8584478}"/>
              </a:ext>
            </a:extLst>
          </p:cNvPr>
          <p:cNvSpPr/>
          <p:nvPr/>
        </p:nvSpPr>
        <p:spPr>
          <a:xfrm>
            <a:off x="0" y="546021"/>
            <a:ext cx="3759200" cy="2124000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8409908-0F8D-7847-8769-9ABBD41FA528}"/>
              </a:ext>
            </a:extLst>
          </p:cNvPr>
          <p:cNvSpPr/>
          <p:nvPr/>
        </p:nvSpPr>
        <p:spPr>
          <a:xfrm rot="21131818">
            <a:off x="8073556" y="5688305"/>
            <a:ext cx="968470" cy="471488"/>
          </a:xfrm>
          <a:custGeom>
            <a:avLst/>
            <a:gdLst>
              <a:gd name="connsiteX0" fmla="*/ 0 w 1243012"/>
              <a:gd name="connsiteY0" fmla="*/ 0 h 471488"/>
              <a:gd name="connsiteX1" fmla="*/ 300037 w 1243012"/>
              <a:gd name="connsiteY1" fmla="*/ 228600 h 471488"/>
              <a:gd name="connsiteX2" fmla="*/ 1243012 w 1243012"/>
              <a:gd name="connsiteY2" fmla="*/ 471488 h 47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3012" h="471488">
                <a:moveTo>
                  <a:pt x="0" y="0"/>
                </a:moveTo>
                <a:cubicBezTo>
                  <a:pt x="46434" y="75009"/>
                  <a:pt x="92868" y="150019"/>
                  <a:pt x="300037" y="228600"/>
                </a:cubicBezTo>
                <a:cubicBezTo>
                  <a:pt x="507206" y="307181"/>
                  <a:pt x="875109" y="389334"/>
                  <a:pt x="1243012" y="47148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Forme libre 26">
            <a:extLst>
              <a:ext uri="{FF2B5EF4-FFF2-40B4-BE49-F238E27FC236}">
                <a16:creationId xmlns:a16="http://schemas.microsoft.com/office/drawing/2014/main" id="{FADA8EF3-3F24-897F-BF17-BE15757B7B9C}"/>
              </a:ext>
            </a:extLst>
          </p:cNvPr>
          <p:cNvSpPr/>
          <p:nvPr/>
        </p:nvSpPr>
        <p:spPr>
          <a:xfrm>
            <a:off x="10599534" y="5042272"/>
            <a:ext cx="63984" cy="582472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4">
            <a:extLst>
              <a:ext uri="{FF2B5EF4-FFF2-40B4-BE49-F238E27FC236}">
                <a16:creationId xmlns:a16="http://schemas.microsoft.com/office/drawing/2014/main" id="{F04B6DC7-CE39-E927-8883-8C7689CC4678}"/>
              </a:ext>
            </a:extLst>
          </p:cNvPr>
          <p:cNvSpPr>
            <a:spLocks noChangeAspect="1"/>
          </p:cNvSpPr>
          <p:nvPr/>
        </p:nvSpPr>
        <p:spPr>
          <a:xfrm>
            <a:off x="9035911" y="5624744"/>
            <a:ext cx="2513395" cy="751522"/>
          </a:xfrm>
          <a:prstGeom prst="roundRect">
            <a:avLst/>
          </a:prstGeom>
          <a:solidFill>
            <a:schemeClr val="accent1">
              <a:alpha val="50196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venir Next LT Pro" panose="020B0504020202020204" pitchFamily="34" charset="77"/>
              </a:rPr>
              <a:t>Body mass ➚</a:t>
            </a:r>
            <a:endParaRPr lang="fr-FR" sz="2800" b="1" dirty="0"/>
          </a:p>
        </p:txBody>
      </p:sp>
      <p:sp>
        <p:nvSpPr>
          <p:cNvPr id="16" name="Rectangle : coins arrondis 11">
            <a:extLst>
              <a:ext uri="{FF2B5EF4-FFF2-40B4-BE49-F238E27FC236}">
                <a16:creationId xmlns:a16="http://schemas.microsoft.com/office/drawing/2014/main" id="{2716449E-10E1-B391-B3C1-EEF9DC80E805}"/>
              </a:ext>
            </a:extLst>
          </p:cNvPr>
          <p:cNvSpPr>
            <a:spLocks/>
          </p:cNvSpPr>
          <p:nvPr/>
        </p:nvSpPr>
        <p:spPr>
          <a:xfrm>
            <a:off x="5763915" y="3458922"/>
            <a:ext cx="2096085" cy="828138"/>
          </a:xfrm>
          <a:prstGeom prst="round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Avenir Next LT Pro" panose="020B0504020202020204" pitchFamily="34" charset="77"/>
              </a:rPr>
              <a:t>Selective pressure </a:t>
            </a:r>
            <a:r>
              <a:rPr lang="fr-FR" sz="2800" b="1" dirty="0">
                <a:latin typeface="Avenir Next LT Pro" panose="020B0504020202020204" pitchFamily="34" charset="77"/>
              </a:rPr>
              <a:t>➘</a:t>
            </a:r>
            <a:endParaRPr lang="fr-FR" sz="2400" b="1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16011B3-A93B-8144-D863-16074840B393}"/>
              </a:ext>
            </a:extLst>
          </p:cNvPr>
          <p:cNvSpPr/>
          <p:nvPr/>
        </p:nvSpPr>
        <p:spPr>
          <a:xfrm>
            <a:off x="7686675" y="2028825"/>
            <a:ext cx="985838" cy="1428750"/>
          </a:xfrm>
          <a:custGeom>
            <a:avLst/>
            <a:gdLst>
              <a:gd name="connsiteX0" fmla="*/ 985838 w 985838"/>
              <a:gd name="connsiteY0" fmla="*/ 0 h 1428750"/>
              <a:gd name="connsiteX1" fmla="*/ 628650 w 985838"/>
              <a:gd name="connsiteY1" fmla="*/ 571500 h 1428750"/>
              <a:gd name="connsiteX2" fmla="*/ 0 w 985838"/>
              <a:gd name="connsiteY2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838" h="1428750">
                <a:moveTo>
                  <a:pt x="985838" y="0"/>
                </a:moveTo>
                <a:cubicBezTo>
                  <a:pt x="889397" y="166687"/>
                  <a:pt x="792956" y="333375"/>
                  <a:pt x="628650" y="571500"/>
                </a:cubicBezTo>
                <a:cubicBezTo>
                  <a:pt x="464344" y="809625"/>
                  <a:pt x="232172" y="1119187"/>
                  <a:pt x="0" y="1428750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5AE8FA0-75CA-E3DC-E46D-3A9C12915A31}"/>
              </a:ext>
            </a:extLst>
          </p:cNvPr>
          <p:cNvSpPr/>
          <p:nvPr/>
        </p:nvSpPr>
        <p:spPr>
          <a:xfrm>
            <a:off x="6527931" y="4271963"/>
            <a:ext cx="187194" cy="1071562"/>
          </a:xfrm>
          <a:custGeom>
            <a:avLst/>
            <a:gdLst>
              <a:gd name="connsiteX0" fmla="*/ 187194 w 187194"/>
              <a:gd name="connsiteY0" fmla="*/ 0 h 1071562"/>
              <a:gd name="connsiteX1" fmla="*/ 1457 w 187194"/>
              <a:gd name="connsiteY1" fmla="*/ 614362 h 1071562"/>
              <a:gd name="connsiteX2" fmla="*/ 115757 w 187194"/>
              <a:gd name="connsiteY2" fmla="*/ 1071562 h 107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194" h="1071562">
                <a:moveTo>
                  <a:pt x="187194" y="0"/>
                </a:moveTo>
                <a:cubicBezTo>
                  <a:pt x="100278" y="217884"/>
                  <a:pt x="13363" y="435768"/>
                  <a:pt x="1457" y="614362"/>
                </a:cubicBezTo>
                <a:cubicBezTo>
                  <a:pt x="-10449" y="792956"/>
                  <a:pt x="52654" y="932259"/>
                  <a:pt x="115757" y="1071562"/>
                </a:cubicBezTo>
              </a:path>
            </a:pathLst>
          </a:custGeom>
          <a:noFill/>
          <a:ln w="57150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9" name="Graphique 16" descr="Point d’interrogation avec un remplissage uni">
            <a:extLst>
              <a:ext uri="{FF2B5EF4-FFF2-40B4-BE49-F238E27FC236}">
                <a16:creationId xmlns:a16="http://schemas.microsoft.com/office/drawing/2014/main" id="{887A8AD1-AD98-D386-B0B0-A807F4EE4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0204" y="4503819"/>
            <a:ext cx="603561" cy="60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1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C40E9-7EC6-BBF7-5AEE-7AE7C15A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22">
            <a:extLst>
              <a:ext uri="{FF2B5EF4-FFF2-40B4-BE49-F238E27FC236}">
                <a16:creationId xmlns:a16="http://schemas.microsoft.com/office/drawing/2014/main" id="{CCA28738-A264-3833-7298-1740114B5D43}"/>
              </a:ext>
            </a:extLst>
          </p:cNvPr>
          <p:cNvSpPr>
            <a:spLocks noChangeAspect="1"/>
          </p:cNvSpPr>
          <p:nvPr/>
        </p:nvSpPr>
        <p:spPr>
          <a:xfrm>
            <a:off x="8981895" y="4287059"/>
            <a:ext cx="2160000" cy="755212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Avenir Next LT Pro" panose="020B0504020202020204" pitchFamily="34" charset="77"/>
              </a:rPr>
              <a:t>Plasticity</a:t>
            </a:r>
            <a:endParaRPr lang="fr-FR" sz="3200" b="1" dirty="0"/>
          </a:p>
        </p:txBody>
      </p:sp>
      <p:sp>
        <p:nvSpPr>
          <p:cNvPr id="5" name="Rectangle : coins arrondis 23">
            <a:extLst>
              <a:ext uri="{FF2B5EF4-FFF2-40B4-BE49-F238E27FC236}">
                <a16:creationId xmlns:a16="http://schemas.microsoft.com/office/drawing/2014/main" id="{EC7E9A3D-F52E-8198-E6E2-74E756C34E2C}"/>
              </a:ext>
            </a:extLst>
          </p:cNvPr>
          <p:cNvSpPr>
            <a:spLocks noChangeAspect="1"/>
          </p:cNvSpPr>
          <p:nvPr/>
        </p:nvSpPr>
        <p:spPr>
          <a:xfrm>
            <a:off x="5274286" y="5356395"/>
            <a:ext cx="2751836" cy="96213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atin typeface="Avenir Next LT Pro" panose="020B0504020202020204" pitchFamily="34" charset="77"/>
              </a:rPr>
              <a:t>Evolution</a:t>
            </a:r>
            <a:endParaRPr lang="fr-FR" sz="3200" b="1" dirty="0"/>
          </a:p>
        </p:txBody>
      </p:sp>
      <p:sp>
        <p:nvSpPr>
          <p:cNvPr id="6" name="Forme libre 28">
            <a:extLst>
              <a:ext uri="{FF2B5EF4-FFF2-40B4-BE49-F238E27FC236}">
                <a16:creationId xmlns:a16="http://schemas.microsoft.com/office/drawing/2014/main" id="{33B3511C-BCDA-0DAF-A04A-BEE89AE46F3F}"/>
              </a:ext>
            </a:extLst>
          </p:cNvPr>
          <p:cNvSpPr/>
          <p:nvPr/>
        </p:nvSpPr>
        <p:spPr>
          <a:xfrm>
            <a:off x="9711010" y="2482995"/>
            <a:ext cx="361037" cy="1804063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12">
            <a:extLst>
              <a:ext uri="{FF2B5EF4-FFF2-40B4-BE49-F238E27FC236}">
                <a16:creationId xmlns:a16="http://schemas.microsoft.com/office/drawing/2014/main" id="{B9E9A83B-9170-7EC6-180B-BEF177B0FDB6}"/>
              </a:ext>
            </a:extLst>
          </p:cNvPr>
          <p:cNvGrpSpPr/>
          <p:nvPr/>
        </p:nvGrpSpPr>
        <p:grpSpPr>
          <a:xfrm>
            <a:off x="6096000" y="546021"/>
            <a:ext cx="3949700" cy="2122506"/>
            <a:chOff x="4317592" y="449969"/>
            <a:chExt cx="3949700" cy="2122506"/>
          </a:xfrm>
        </p:grpSpPr>
        <p:sp>
          <p:nvSpPr>
            <p:cNvPr id="8" name="Rectangle : coins arrondis 6">
              <a:extLst>
                <a:ext uri="{FF2B5EF4-FFF2-40B4-BE49-F238E27FC236}">
                  <a16:creationId xmlns:a16="http://schemas.microsoft.com/office/drawing/2014/main" id="{77D636CD-24AC-5A0C-9AF8-80E054DB7D3A}"/>
                </a:ext>
              </a:extLst>
            </p:cNvPr>
            <p:cNvSpPr>
              <a:spLocks/>
            </p:cNvSpPr>
            <p:nvPr/>
          </p:nvSpPr>
          <p:spPr>
            <a:xfrm>
              <a:off x="4317592" y="449969"/>
              <a:ext cx="1764000" cy="689421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noProof="1">
                  <a:latin typeface="Avenir Next LT Pro" panose="020B0504020202020204" pitchFamily="34" charset="77"/>
                </a:rPr>
                <a:t>Active season ➚</a:t>
              </a:r>
            </a:p>
          </p:txBody>
        </p:sp>
        <p:pic>
          <p:nvPicPr>
            <p:cNvPr id="9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A3BA7221-4E35-2A45-594A-D7944999B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815" t="63021" r="18034"/>
            <a:stretch/>
          </p:blipFill>
          <p:spPr>
            <a:xfrm>
              <a:off x="4653242" y="927275"/>
              <a:ext cx="2854109" cy="1645200"/>
            </a:xfrm>
            <a:prstGeom prst="rect">
              <a:avLst/>
            </a:prstGeom>
          </p:spPr>
        </p:pic>
        <p:sp>
          <p:nvSpPr>
            <p:cNvPr id="10" name="Rectangle : coins arrondis 11">
              <a:extLst>
                <a:ext uri="{FF2B5EF4-FFF2-40B4-BE49-F238E27FC236}">
                  <a16:creationId xmlns:a16="http://schemas.microsoft.com/office/drawing/2014/main" id="{864753F7-2D8A-74EE-A751-5C6309D9C4F2}"/>
                </a:ext>
              </a:extLst>
            </p:cNvPr>
            <p:cNvSpPr>
              <a:spLocks/>
            </p:cNvSpPr>
            <p:nvPr/>
          </p:nvSpPr>
          <p:spPr>
            <a:xfrm>
              <a:off x="6247714" y="773969"/>
              <a:ext cx="2019578" cy="689421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noProof="1">
                  <a:latin typeface="Avenir Next LT Pro" panose="020B0504020202020204" pitchFamily="34" charset="77"/>
                </a:rPr>
                <a:t>Hibernation ➘</a:t>
              </a:r>
              <a:endParaRPr lang="en-CA" sz="2400" b="1" noProof="1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11" name="Connecteur en arc 18">
            <a:extLst>
              <a:ext uri="{FF2B5EF4-FFF2-40B4-BE49-F238E27FC236}">
                <a16:creationId xmlns:a16="http://schemas.microsoft.com/office/drawing/2014/main" id="{B193A2F0-EE3E-109C-B459-05228AB76F30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3759200" y="1468762"/>
            <a:ext cx="2247199" cy="38410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xplosion 1 11">
            <a:extLst>
              <a:ext uri="{FF2B5EF4-FFF2-40B4-BE49-F238E27FC236}">
                <a16:creationId xmlns:a16="http://schemas.microsoft.com/office/drawing/2014/main" id="{8691EAE4-6C91-9B38-3BDD-2CBCD93361AE}"/>
              </a:ext>
            </a:extLst>
          </p:cNvPr>
          <p:cNvSpPr/>
          <p:nvPr/>
        </p:nvSpPr>
        <p:spPr>
          <a:xfrm>
            <a:off x="0" y="546021"/>
            <a:ext cx="3759200" cy="2124000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EDD5F7E-9662-1CAC-0B9D-14EE4C13A110}"/>
              </a:ext>
            </a:extLst>
          </p:cNvPr>
          <p:cNvSpPr/>
          <p:nvPr/>
        </p:nvSpPr>
        <p:spPr>
          <a:xfrm rot="21131818">
            <a:off x="8073556" y="5688305"/>
            <a:ext cx="968470" cy="471488"/>
          </a:xfrm>
          <a:custGeom>
            <a:avLst/>
            <a:gdLst>
              <a:gd name="connsiteX0" fmla="*/ 0 w 1243012"/>
              <a:gd name="connsiteY0" fmla="*/ 0 h 471488"/>
              <a:gd name="connsiteX1" fmla="*/ 300037 w 1243012"/>
              <a:gd name="connsiteY1" fmla="*/ 228600 h 471488"/>
              <a:gd name="connsiteX2" fmla="*/ 1243012 w 1243012"/>
              <a:gd name="connsiteY2" fmla="*/ 471488 h 47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3012" h="471488">
                <a:moveTo>
                  <a:pt x="0" y="0"/>
                </a:moveTo>
                <a:cubicBezTo>
                  <a:pt x="46434" y="75009"/>
                  <a:pt x="92868" y="150019"/>
                  <a:pt x="300037" y="228600"/>
                </a:cubicBezTo>
                <a:cubicBezTo>
                  <a:pt x="507206" y="307181"/>
                  <a:pt x="875109" y="389334"/>
                  <a:pt x="1243012" y="47148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Forme libre 26">
            <a:extLst>
              <a:ext uri="{FF2B5EF4-FFF2-40B4-BE49-F238E27FC236}">
                <a16:creationId xmlns:a16="http://schemas.microsoft.com/office/drawing/2014/main" id="{3C7ACB1C-F44F-7A98-FC1A-DC6D9B47DE80}"/>
              </a:ext>
            </a:extLst>
          </p:cNvPr>
          <p:cNvSpPr/>
          <p:nvPr/>
        </p:nvSpPr>
        <p:spPr>
          <a:xfrm>
            <a:off x="10599534" y="5042272"/>
            <a:ext cx="63984" cy="582472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4">
            <a:extLst>
              <a:ext uri="{FF2B5EF4-FFF2-40B4-BE49-F238E27FC236}">
                <a16:creationId xmlns:a16="http://schemas.microsoft.com/office/drawing/2014/main" id="{A821A9B9-D86F-13EA-C953-DAE5F47B4485}"/>
              </a:ext>
            </a:extLst>
          </p:cNvPr>
          <p:cNvSpPr>
            <a:spLocks noChangeAspect="1"/>
          </p:cNvSpPr>
          <p:nvPr/>
        </p:nvSpPr>
        <p:spPr>
          <a:xfrm>
            <a:off x="9035911" y="5624744"/>
            <a:ext cx="2513395" cy="751522"/>
          </a:xfrm>
          <a:prstGeom prst="roundRect">
            <a:avLst/>
          </a:prstGeom>
          <a:solidFill>
            <a:schemeClr val="accent1">
              <a:alpha val="50196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Avenir Next LT Pro" panose="020B0504020202020204" pitchFamily="34" charset="77"/>
              </a:rPr>
              <a:t>Body mass ➚</a:t>
            </a:r>
            <a:endParaRPr lang="fr-FR" sz="2800" b="1" dirty="0"/>
          </a:p>
        </p:txBody>
      </p:sp>
      <p:sp>
        <p:nvSpPr>
          <p:cNvPr id="2" name="Forme libre 7">
            <a:extLst>
              <a:ext uri="{FF2B5EF4-FFF2-40B4-BE49-F238E27FC236}">
                <a16:creationId xmlns:a16="http://schemas.microsoft.com/office/drawing/2014/main" id="{148FE1F3-B8C8-B3A7-4F95-05DAD65A10D1}"/>
              </a:ext>
            </a:extLst>
          </p:cNvPr>
          <p:cNvSpPr>
            <a:spLocks noChangeAspect="1"/>
          </p:cNvSpPr>
          <p:nvPr/>
        </p:nvSpPr>
        <p:spPr>
          <a:xfrm>
            <a:off x="205859" y="2279737"/>
            <a:ext cx="642973" cy="2535436"/>
          </a:xfrm>
          <a:custGeom>
            <a:avLst/>
            <a:gdLst>
              <a:gd name="connsiteX0" fmla="*/ 463790 w 463790"/>
              <a:gd name="connsiteY0" fmla="*/ 0 h 846162"/>
              <a:gd name="connsiteX1" fmla="*/ 40710 w 463790"/>
              <a:gd name="connsiteY1" fmla="*/ 286603 h 846162"/>
              <a:gd name="connsiteX2" fmla="*/ 40710 w 463790"/>
              <a:gd name="connsiteY2" fmla="*/ 846162 h 84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790" h="846162">
                <a:moveTo>
                  <a:pt x="463790" y="0"/>
                </a:moveTo>
                <a:cubicBezTo>
                  <a:pt x="287506" y="72788"/>
                  <a:pt x="111223" y="145576"/>
                  <a:pt x="40710" y="286603"/>
                </a:cubicBezTo>
                <a:cubicBezTo>
                  <a:pt x="-29803" y="427630"/>
                  <a:pt x="5453" y="636896"/>
                  <a:pt x="40710" y="846162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 noProof="0" dirty="0"/>
          </a:p>
        </p:txBody>
      </p:sp>
      <p:sp>
        <p:nvSpPr>
          <p:cNvPr id="3" name="Rectangle : coins arrondis 10">
            <a:extLst>
              <a:ext uri="{FF2B5EF4-FFF2-40B4-BE49-F238E27FC236}">
                <a16:creationId xmlns:a16="http://schemas.microsoft.com/office/drawing/2014/main" id="{F5FF49D5-6571-EF5B-8A62-7344CABDD366}"/>
              </a:ext>
            </a:extLst>
          </p:cNvPr>
          <p:cNvSpPr>
            <a:spLocks noChangeAspect="1"/>
          </p:cNvSpPr>
          <p:nvPr/>
        </p:nvSpPr>
        <p:spPr>
          <a:xfrm>
            <a:off x="34108" y="4856801"/>
            <a:ext cx="3082974" cy="968531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Growing season conditions</a:t>
            </a:r>
            <a:endParaRPr lang="en-CA" sz="28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0" name="Rectangle : coins arrondis 13">
            <a:extLst>
              <a:ext uri="{FF2B5EF4-FFF2-40B4-BE49-F238E27FC236}">
                <a16:creationId xmlns:a16="http://schemas.microsoft.com/office/drawing/2014/main" id="{C69E3142-834E-D3A7-A29F-72803AFD3ABE}"/>
              </a:ext>
            </a:extLst>
          </p:cNvPr>
          <p:cNvSpPr>
            <a:spLocks noChangeAspect="1"/>
          </p:cNvSpPr>
          <p:nvPr/>
        </p:nvSpPr>
        <p:spPr>
          <a:xfrm>
            <a:off x="1879600" y="3485923"/>
            <a:ext cx="3715277" cy="935860"/>
          </a:xfrm>
          <a:prstGeom prst="roundRect">
            <a:avLst/>
          </a:pr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Hibernation season conditions</a:t>
            </a:r>
            <a:endParaRPr lang="en-CA" sz="2800" b="1" noProof="0" dirty="0">
              <a:latin typeface="Avenir Next LT Pro" panose="020B0504020202020204" pitchFamily="34" charset="77"/>
              <a:ea typeface="Cambria Math" panose="02040503050406030204" pitchFamily="18" charset="0"/>
            </a:endParaRPr>
          </a:p>
        </p:txBody>
      </p:sp>
      <p:sp>
        <p:nvSpPr>
          <p:cNvPr id="21" name="Forme libre 14">
            <a:extLst>
              <a:ext uri="{FF2B5EF4-FFF2-40B4-BE49-F238E27FC236}">
                <a16:creationId xmlns:a16="http://schemas.microsoft.com/office/drawing/2014/main" id="{39E9D04B-971C-CABE-65D3-39BF40969E25}"/>
              </a:ext>
            </a:extLst>
          </p:cNvPr>
          <p:cNvSpPr>
            <a:spLocks noChangeAspect="1"/>
          </p:cNvSpPr>
          <p:nvPr/>
        </p:nvSpPr>
        <p:spPr>
          <a:xfrm rot="20716246">
            <a:off x="2464292" y="2492671"/>
            <a:ext cx="172495" cy="935261"/>
          </a:xfrm>
          <a:custGeom>
            <a:avLst/>
            <a:gdLst>
              <a:gd name="connsiteX0" fmla="*/ 17416 w 686157"/>
              <a:gd name="connsiteY0" fmla="*/ 0 h 1542197"/>
              <a:gd name="connsiteX1" fmla="*/ 85655 w 686157"/>
              <a:gd name="connsiteY1" fmla="*/ 900753 h 1542197"/>
              <a:gd name="connsiteX2" fmla="*/ 686157 w 686157"/>
              <a:gd name="connsiteY2" fmla="*/ 1542197 h 154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157" h="1542197">
                <a:moveTo>
                  <a:pt x="17416" y="0"/>
                </a:moveTo>
                <a:cubicBezTo>
                  <a:pt x="-4193" y="321860"/>
                  <a:pt x="-25802" y="643720"/>
                  <a:pt x="85655" y="900753"/>
                </a:cubicBezTo>
                <a:cubicBezTo>
                  <a:pt x="197112" y="1157786"/>
                  <a:pt x="441634" y="1349991"/>
                  <a:pt x="686157" y="1542197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 noProof="0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8ABE942-A0B6-0A7E-3EE8-C32B3F1A157D}"/>
              </a:ext>
            </a:extLst>
          </p:cNvPr>
          <p:cNvSpPr>
            <a:spLocks noChangeAspect="1"/>
          </p:cNvSpPr>
          <p:nvPr/>
        </p:nvSpPr>
        <p:spPr>
          <a:xfrm rot="1934614">
            <a:off x="3125540" y="5326380"/>
            <a:ext cx="2140286" cy="596726"/>
          </a:xfrm>
          <a:custGeom>
            <a:avLst/>
            <a:gdLst>
              <a:gd name="connsiteX0" fmla="*/ 0 w 1963270"/>
              <a:gd name="connsiteY0" fmla="*/ 524435 h 524435"/>
              <a:gd name="connsiteX1" fmla="*/ 1223682 w 1963270"/>
              <a:gd name="connsiteY1" fmla="*/ 309282 h 524435"/>
              <a:gd name="connsiteX2" fmla="*/ 1963270 w 1963270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270" h="524435">
                <a:moveTo>
                  <a:pt x="0" y="524435"/>
                </a:moveTo>
                <a:cubicBezTo>
                  <a:pt x="448235" y="460561"/>
                  <a:pt x="896470" y="396688"/>
                  <a:pt x="1223682" y="309282"/>
                </a:cubicBezTo>
                <a:cubicBezTo>
                  <a:pt x="1550894" y="221876"/>
                  <a:pt x="1757082" y="110938"/>
                  <a:pt x="1963270" y="0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6192AF22-A35C-0227-4B2C-B8FBDB23890B}"/>
              </a:ext>
            </a:extLst>
          </p:cNvPr>
          <p:cNvSpPr>
            <a:spLocks noChangeAspect="1"/>
          </p:cNvSpPr>
          <p:nvPr/>
        </p:nvSpPr>
        <p:spPr>
          <a:xfrm rot="2895839">
            <a:off x="3763746" y="4774723"/>
            <a:ext cx="1634259" cy="370941"/>
          </a:xfrm>
          <a:custGeom>
            <a:avLst/>
            <a:gdLst>
              <a:gd name="connsiteX0" fmla="*/ 0 w 1963270"/>
              <a:gd name="connsiteY0" fmla="*/ 524435 h 524435"/>
              <a:gd name="connsiteX1" fmla="*/ 1223682 w 1963270"/>
              <a:gd name="connsiteY1" fmla="*/ 309282 h 524435"/>
              <a:gd name="connsiteX2" fmla="*/ 1963270 w 1963270"/>
              <a:gd name="connsiteY2" fmla="*/ 0 h 52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270" h="524435">
                <a:moveTo>
                  <a:pt x="0" y="524435"/>
                </a:moveTo>
                <a:cubicBezTo>
                  <a:pt x="448235" y="460561"/>
                  <a:pt x="896470" y="396688"/>
                  <a:pt x="1223682" y="309282"/>
                </a:cubicBezTo>
                <a:cubicBezTo>
                  <a:pt x="1550894" y="221876"/>
                  <a:pt x="1757082" y="110938"/>
                  <a:pt x="1963270" y="0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6D978C6-44BA-1FE7-569A-AAAF571C4413}"/>
              </a:ext>
            </a:extLst>
          </p:cNvPr>
          <p:cNvSpPr/>
          <p:nvPr/>
        </p:nvSpPr>
        <p:spPr>
          <a:xfrm rot="1746947">
            <a:off x="7092150" y="2803557"/>
            <a:ext cx="59387" cy="2709584"/>
          </a:xfrm>
          <a:custGeom>
            <a:avLst/>
            <a:gdLst>
              <a:gd name="connsiteX0" fmla="*/ 9508 w 574284"/>
              <a:gd name="connsiteY0" fmla="*/ 0 h 981635"/>
              <a:gd name="connsiteX1" fmla="*/ 76743 w 574284"/>
              <a:gd name="connsiteY1" fmla="*/ 806823 h 981635"/>
              <a:gd name="connsiteX2" fmla="*/ 574284 w 574284"/>
              <a:gd name="connsiteY2" fmla="*/ 981635 h 98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4284" h="981635">
                <a:moveTo>
                  <a:pt x="9508" y="0"/>
                </a:moveTo>
                <a:cubicBezTo>
                  <a:pt x="-3939" y="321608"/>
                  <a:pt x="-17386" y="643217"/>
                  <a:pt x="76743" y="806823"/>
                </a:cubicBezTo>
                <a:cubicBezTo>
                  <a:pt x="170872" y="970429"/>
                  <a:pt x="372578" y="976032"/>
                  <a:pt x="574284" y="981635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D599F43-173B-C0A6-0503-4972AEF5D1C3}"/>
              </a:ext>
            </a:extLst>
          </p:cNvPr>
          <p:cNvSpPr/>
          <p:nvPr/>
        </p:nvSpPr>
        <p:spPr>
          <a:xfrm>
            <a:off x="6006399" y="454527"/>
            <a:ext cx="4065647" cy="2028469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50800-B361-F32A-1865-1C9C09C4178B}"/>
              </a:ext>
            </a:extLst>
          </p:cNvPr>
          <p:cNvSpPr txBox="1"/>
          <p:nvPr/>
        </p:nvSpPr>
        <p:spPr>
          <a:xfrm>
            <a:off x="6339516" y="2405465"/>
            <a:ext cx="341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solidFill>
                  <a:schemeClr val="accent1"/>
                </a:solidFill>
              </a:rPr>
              <a:t>Season length</a:t>
            </a:r>
          </a:p>
        </p:txBody>
      </p:sp>
    </p:spTree>
    <p:extLst>
      <p:ext uri="{BB962C8B-B14F-4D97-AF65-F5344CB8AC3E}">
        <p14:creationId xmlns:p14="http://schemas.microsoft.com/office/powerpoint/2010/main" val="230893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06025-9438-F7BA-1493-448FE304A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97109457-9D9F-A6C7-2A1E-1A3A856A73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20341" y="3449276"/>
                <a:ext cx="2463817" cy="617387"/>
              </a:xfrm>
              <a:prstGeom prst="roundRect">
                <a:avLst/>
              </a:prstGeom>
              <a:solidFill>
                <a:schemeClr val="accent1">
                  <a:alpha val="50196"/>
                </a:schemeClr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800" b="1" noProof="0" dirty="0">
                    <a:latin typeface="Avenir Next LT Pro" panose="020B0504020202020204" pitchFamily="34" charset="77"/>
                  </a:rPr>
                  <a:t>Body mass </a:t>
                </a:r>
                <a14:m>
                  <m:oMath xmlns:m="http://schemas.openxmlformats.org/officeDocument/2006/math">
                    <m:r>
                      <a:rPr lang="en-CA" sz="2800" b="1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↗</m:t>
                    </m:r>
                  </m:oMath>
                </a14:m>
                <a:endParaRPr lang="en-CA" sz="2800" b="1" noProof="0" dirty="0"/>
              </a:p>
            </p:txBody>
          </p:sp>
        </mc:Choice>
        <mc:Fallback xmlns="">
          <p:sp>
            <p:nvSpPr>
              <p:cNvPr id="15" name="Rectangle : coins arrondis 4">
                <a:extLst>
                  <a:ext uri="{FF2B5EF4-FFF2-40B4-BE49-F238E27FC236}">
                    <a16:creationId xmlns:a16="http://schemas.microsoft.com/office/drawing/2014/main" id="{97109457-9D9F-A6C7-2A1E-1A3A856A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41" y="3449276"/>
                <a:ext cx="2463817" cy="617387"/>
              </a:xfrm>
              <a:prstGeom prst="roundRect">
                <a:avLst/>
              </a:prstGeom>
              <a:blipFill>
                <a:blip r:embed="rId2"/>
                <a:stretch>
                  <a:fillRect l="-2020" t="-1923" b="-15385"/>
                </a:stretch>
              </a:blipFill>
              <a:ln w="38100"/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xplosion 1 15">
            <a:extLst>
              <a:ext uri="{FF2B5EF4-FFF2-40B4-BE49-F238E27FC236}">
                <a16:creationId xmlns:a16="http://schemas.microsoft.com/office/drawing/2014/main" id="{F57B35D5-319F-F872-7FF1-D65DF2E8E16E}"/>
              </a:ext>
            </a:extLst>
          </p:cNvPr>
          <p:cNvSpPr/>
          <p:nvPr/>
        </p:nvSpPr>
        <p:spPr>
          <a:xfrm>
            <a:off x="0" y="115714"/>
            <a:ext cx="3657599" cy="1736365"/>
          </a:xfrm>
          <a:prstGeom prst="irregularSeal1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300" b="1" noProof="0" dirty="0">
                <a:latin typeface="Avenir Next LT Pro" panose="020B0504020202020204" pitchFamily="34" charset="77"/>
              </a:rPr>
              <a:t>Climate change</a:t>
            </a:r>
          </a:p>
        </p:txBody>
      </p:sp>
      <p:sp>
        <p:nvSpPr>
          <p:cNvPr id="17" name="Rectangle : coins arrondis 22">
            <a:extLst>
              <a:ext uri="{FF2B5EF4-FFF2-40B4-BE49-F238E27FC236}">
                <a16:creationId xmlns:a16="http://schemas.microsoft.com/office/drawing/2014/main" id="{E30A4CA7-E944-173F-EE22-E16B811D22F1}"/>
              </a:ext>
            </a:extLst>
          </p:cNvPr>
          <p:cNvSpPr>
            <a:spLocks noChangeAspect="1"/>
          </p:cNvSpPr>
          <p:nvPr/>
        </p:nvSpPr>
        <p:spPr>
          <a:xfrm>
            <a:off x="6076438" y="2031694"/>
            <a:ext cx="1839453" cy="617384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Plasticity</a:t>
            </a:r>
            <a:endParaRPr lang="en-CA" sz="2800" b="1" noProof="0" dirty="0"/>
          </a:p>
        </p:txBody>
      </p:sp>
      <p:sp>
        <p:nvSpPr>
          <p:cNvPr id="18" name="Rectangle : coins arrondis 23">
            <a:extLst>
              <a:ext uri="{FF2B5EF4-FFF2-40B4-BE49-F238E27FC236}">
                <a16:creationId xmlns:a16="http://schemas.microsoft.com/office/drawing/2014/main" id="{FEA113F3-AE51-85F6-0526-D69AD59EEB0B}"/>
              </a:ext>
            </a:extLst>
          </p:cNvPr>
          <p:cNvSpPr>
            <a:spLocks noChangeAspect="1"/>
          </p:cNvSpPr>
          <p:nvPr/>
        </p:nvSpPr>
        <p:spPr>
          <a:xfrm>
            <a:off x="3272200" y="3115668"/>
            <a:ext cx="1897531" cy="627675"/>
          </a:xfrm>
          <a:prstGeom prst="roundRect">
            <a:avLst/>
          </a:prstGeom>
          <a:solidFill>
            <a:schemeClr val="accent1"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Evolution</a:t>
            </a:r>
            <a:endParaRPr lang="en-CA" b="1" noProof="0" dirty="0"/>
          </a:p>
        </p:txBody>
      </p:sp>
      <p:sp>
        <p:nvSpPr>
          <p:cNvPr id="19" name="Forme libre 26">
            <a:extLst>
              <a:ext uri="{FF2B5EF4-FFF2-40B4-BE49-F238E27FC236}">
                <a16:creationId xmlns:a16="http://schemas.microsoft.com/office/drawing/2014/main" id="{8366C770-2AB7-05EA-9CFE-9B8ABCCBE4BB}"/>
              </a:ext>
            </a:extLst>
          </p:cNvPr>
          <p:cNvSpPr/>
          <p:nvPr/>
        </p:nvSpPr>
        <p:spPr>
          <a:xfrm>
            <a:off x="7063204" y="2684907"/>
            <a:ext cx="45719" cy="715698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20" name="Forme libre 27">
            <a:extLst>
              <a:ext uri="{FF2B5EF4-FFF2-40B4-BE49-F238E27FC236}">
                <a16:creationId xmlns:a16="http://schemas.microsoft.com/office/drawing/2014/main" id="{F96E2A7E-232F-DAD5-7016-C2BFBB6A6065}"/>
              </a:ext>
            </a:extLst>
          </p:cNvPr>
          <p:cNvSpPr/>
          <p:nvPr/>
        </p:nvSpPr>
        <p:spPr>
          <a:xfrm>
            <a:off x="5148033" y="3662780"/>
            <a:ext cx="667619" cy="148461"/>
          </a:xfrm>
          <a:custGeom>
            <a:avLst/>
            <a:gdLst>
              <a:gd name="connsiteX0" fmla="*/ 0 w 1487606"/>
              <a:gd name="connsiteY0" fmla="*/ 0 h 437519"/>
              <a:gd name="connsiteX1" fmla="*/ 518615 w 1487606"/>
              <a:gd name="connsiteY1" fmla="*/ 368489 h 437519"/>
              <a:gd name="connsiteX2" fmla="*/ 1487606 w 1487606"/>
              <a:gd name="connsiteY2" fmla="*/ 436728 h 437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7606" h="437519">
                <a:moveTo>
                  <a:pt x="0" y="0"/>
                </a:moveTo>
                <a:cubicBezTo>
                  <a:pt x="135340" y="147850"/>
                  <a:pt x="270681" y="295701"/>
                  <a:pt x="518615" y="368489"/>
                </a:cubicBezTo>
                <a:cubicBezTo>
                  <a:pt x="766549" y="441277"/>
                  <a:pt x="1127077" y="439002"/>
                  <a:pt x="1487606" y="436728"/>
                </a:cubicBezTo>
              </a:path>
            </a:pathLst>
          </a:custGeom>
          <a:noFill/>
          <a:ln w="762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grpSp>
        <p:nvGrpSpPr>
          <p:cNvPr id="27" name="Groupe 12">
            <a:extLst>
              <a:ext uri="{FF2B5EF4-FFF2-40B4-BE49-F238E27FC236}">
                <a16:creationId xmlns:a16="http://schemas.microsoft.com/office/drawing/2014/main" id="{BFAD7BCE-F34B-15E5-FDDE-EB3E1C6625A6}"/>
              </a:ext>
            </a:extLst>
          </p:cNvPr>
          <p:cNvGrpSpPr/>
          <p:nvPr/>
        </p:nvGrpSpPr>
        <p:grpSpPr>
          <a:xfrm>
            <a:off x="4343396" y="141428"/>
            <a:ext cx="2955899" cy="1710650"/>
            <a:chOff x="5079593" y="481424"/>
            <a:chExt cx="4667216" cy="2092545"/>
          </a:xfrm>
        </p:grpSpPr>
        <p:sp>
          <p:nvSpPr>
            <p:cNvPr id="30" name="Rectangle : coins arrondis 6">
              <a:extLst>
                <a:ext uri="{FF2B5EF4-FFF2-40B4-BE49-F238E27FC236}">
                  <a16:creationId xmlns:a16="http://schemas.microsoft.com/office/drawing/2014/main" id="{6342A4B6-30B4-2BF9-091A-E907422E98E0}"/>
                </a:ext>
              </a:extLst>
            </p:cNvPr>
            <p:cNvSpPr>
              <a:spLocks/>
            </p:cNvSpPr>
            <p:nvPr/>
          </p:nvSpPr>
          <p:spPr>
            <a:xfrm>
              <a:off x="5079593" y="481424"/>
              <a:ext cx="1953372" cy="657967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Active season ➚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  <p:pic>
          <p:nvPicPr>
            <p:cNvPr id="31" name="Image 9" descr="Une image contenant dessin, croquis, noir, art&#10;&#10;Description générée automatiquement">
              <a:extLst>
                <a:ext uri="{FF2B5EF4-FFF2-40B4-BE49-F238E27FC236}">
                  <a16:creationId xmlns:a16="http://schemas.microsoft.com/office/drawing/2014/main" id="{31DABF0C-19CD-9414-14DC-385D2B276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815" t="63021" r="18034"/>
            <a:stretch/>
          </p:blipFill>
          <p:spPr>
            <a:xfrm>
              <a:off x="5615771" y="927275"/>
              <a:ext cx="2856704" cy="1646694"/>
            </a:xfrm>
            <a:prstGeom prst="rect">
              <a:avLst/>
            </a:prstGeom>
          </p:spPr>
        </p:pic>
        <p:sp>
          <p:nvSpPr>
            <p:cNvPr id="32" name="Rectangle : coins arrondis 11">
              <a:extLst>
                <a:ext uri="{FF2B5EF4-FFF2-40B4-BE49-F238E27FC236}">
                  <a16:creationId xmlns:a16="http://schemas.microsoft.com/office/drawing/2014/main" id="{A654A560-87A4-DE65-8048-762E1AEDF628}"/>
                </a:ext>
              </a:extLst>
            </p:cNvPr>
            <p:cNvSpPr>
              <a:spLocks/>
            </p:cNvSpPr>
            <p:nvPr/>
          </p:nvSpPr>
          <p:spPr>
            <a:xfrm>
              <a:off x="7190194" y="810407"/>
              <a:ext cx="2556615" cy="652982"/>
            </a:xfrm>
            <a:prstGeom prst="roundRect">
              <a:avLst/>
            </a:prstGeom>
            <a:solidFill>
              <a:schemeClr val="accent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 noProof="0" dirty="0">
                  <a:latin typeface="Avenir Next LT Pro" panose="020B0504020202020204" pitchFamily="34" charset="77"/>
                </a:rPr>
                <a:t>Hibernation➘</a:t>
              </a:r>
              <a:endParaRPr lang="en-CA" b="1" noProof="0" dirty="0">
                <a:latin typeface="Avenir Next LT Pro" panose="020B0504020202020204" pitchFamily="34" charset="77"/>
                <a:ea typeface="Cambria Math" panose="02040503050406030204" pitchFamily="18" charset="0"/>
              </a:endParaRPr>
            </a:p>
          </p:txBody>
        </p:sp>
      </p:grpSp>
      <p:cxnSp>
        <p:nvCxnSpPr>
          <p:cNvPr id="28" name="Connecteur en arc 18">
            <a:extLst>
              <a:ext uri="{FF2B5EF4-FFF2-40B4-BE49-F238E27FC236}">
                <a16:creationId xmlns:a16="http://schemas.microsoft.com/office/drawing/2014/main" id="{F44310B5-285E-DCF1-E081-5044312F3944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3657599" y="813373"/>
            <a:ext cx="632007" cy="37068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28">
            <a:extLst>
              <a:ext uri="{FF2B5EF4-FFF2-40B4-BE49-F238E27FC236}">
                <a16:creationId xmlns:a16="http://schemas.microsoft.com/office/drawing/2014/main" id="{437B0D92-C139-4284-BF34-D72F5215662B}"/>
              </a:ext>
            </a:extLst>
          </p:cNvPr>
          <p:cNvSpPr/>
          <p:nvPr/>
        </p:nvSpPr>
        <p:spPr>
          <a:xfrm>
            <a:off x="6746599" y="1583391"/>
            <a:ext cx="249566" cy="427552"/>
          </a:xfrm>
          <a:custGeom>
            <a:avLst/>
            <a:gdLst>
              <a:gd name="connsiteX0" fmla="*/ 0 w 573206"/>
              <a:gd name="connsiteY0" fmla="*/ 0 h 887105"/>
              <a:gd name="connsiteX1" fmla="*/ 477671 w 573206"/>
              <a:gd name="connsiteY1" fmla="*/ 368490 h 887105"/>
              <a:gd name="connsiteX2" fmla="*/ 573206 w 573206"/>
              <a:gd name="connsiteY2" fmla="*/ 887105 h 88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206" h="887105">
                <a:moveTo>
                  <a:pt x="0" y="0"/>
                </a:moveTo>
                <a:cubicBezTo>
                  <a:pt x="191068" y="110319"/>
                  <a:pt x="382137" y="220639"/>
                  <a:pt x="477671" y="368490"/>
                </a:cubicBezTo>
                <a:cubicBezTo>
                  <a:pt x="573205" y="516341"/>
                  <a:pt x="573205" y="701723"/>
                  <a:pt x="573206" y="887105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3206"/>
                      <a:gd name="connsiteY0" fmla="*/ 0 h 887105"/>
                      <a:gd name="connsiteX1" fmla="*/ 477671 w 573206"/>
                      <a:gd name="connsiteY1" fmla="*/ 368490 h 887105"/>
                      <a:gd name="connsiteX2" fmla="*/ 573206 w 573206"/>
                      <a:gd name="connsiteY2" fmla="*/ 887105 h 887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73206" h="887105" extrusionOk="0">
                        <a:moveTo>
                          <a:pt x="0" y="0"/>
                        </a:moveTo>
                        <a:cubicBezTo>
                          <a:pt x="166656" y="95261"/>
                          <a:pt x="363541" y="227618"/>
                          <a:pt x="477671" y="368490"/>
                        </a:cubicBezTo>
                        <a:cubicBezTo>
                          <a:pt x="586088" y="519053"/>
                          <a:pt x="553187" y="702360"/>
                          <a:pt x="573206" y="887105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 noProof="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67D7170-234C-6E0C-8B6E-B4CD67250D2C}"/>
              </a:ext>
            </a:extLst>
          </p:cNvPr>
          <p:cNvSpPr/>
          <p:nvPr/>
        </p:nvSpPr>
        <p:spPr>
          <a:xfrm>
            <a:off x="8284158" y="3514136"/>
            <a:ext cx="919726" cy="67899"/>
          </a:xfrm>
          <a:custGeom>
            <a:avLst/>
            <a:gdLst>
              <a:gd name="connsiteX0" fmla="*/ 0 w 2583542"/>
              <a:gd name="connsiteY0" fmla="*/ 58057 h 58057"/>
              <a:gd name="connsiteX1" fmla="*/ 1930400 w 2583542"/>
              <a:gd name="connsiteY1" fmla="*/ 14515 h 58057"/>
              <a:gd name="connsiteX2" fmla="*/ 2583542 w 2583542"/>
              <a:gd name="connsiteY2" fmla="*/ 0 h 5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3542" h="58057">
                <a:moveTo>
                  <a:pt x="0" y="58057"/>
                </a:moveTo>
                <a:lnTo>
                  <a:pt x="1930400" y="14515"/>
                </a:lnTo>
                <a:lnTo>
                  <a:pt x="2583542" y="0"/>
                </a:lnTo>
              </a:path>
            </a:pathLst>
          </a:custGeom>
          <a:noFill/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sp>
        <p:nvSpPr>
          <p:cNvPr id="12" name="Rectangle : coins arrondis 23">
            <a:extLst>
              <a:ext uri="{FF2B5EF4-FFF2-40B4-BE49-F238E27FC236}">
                <a16:creationId xmlns:a16="http://schemas.microsoft.com/office/drawing/2014/main" id="{29BF0916-2CF6-7DC0-82A2-82D9954ADE7B}"/>
              </a:ext>
            </a:extLst>
          </p:cNvPr>
          <p:cNvSpPr>
            <a:spLocks noChangeAspect="1"/>
          </p:cNvSpPr>
          <p:nvPr/>
        </p:nvSpPr>
        <p:spPr>
          <a:xfrm>
            <a:off x="9203883" y="3234681"/>
            <a:ext cx="1791333" cy="449845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Behavior</a:t>
            </a:r>
            <a:endParaRPr lang="en-CA" sz="2000" b="1" noProof="0" dirty="0"/>
          </a:p>
        </p:txBody>
      </p:sp>
      <p:sp>
        <p:nvSpPr>
          <p:cNvPr id="4" name="Rectangle : coins arrondis 23">
            <a:extLst>
              <a:ext uri="{FF2B5EF4-FFF2-40B4-BE49-F238E27FC236}">
                <a16:creationId xmlns:a16="http://schemas.microsoft.com/office/drawing/2014/main" id="{7E78FDF5-EECC-10E9-10FB-7CC62D8DA8C2}"/>
              </a:ext>
            </a:extLst>
          </p:cNvPr>
          <p:cNvSpPr>
            <a:spLocks/>
          </p:cNvSpPr>
          <p:nvPr/>
        </p:nvSpPr>
        <p:spPr>
          <a:xfrm>
            <a:off x="7352990" y="2843746"/>
            <a:ext cx="1476000" cy="324000"/>
          </a:xfrm>
          <a:prstGeom prst="roundRect">
            <a:avLst/>
          </a:prstGeom>
          <a:solidFill>
            <a:srgbClr val="156082">
              <a:alpha val="45098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noProof="0" dirty="0">
                <a:solidFill>
                  <a:schemeClr val="bg1"/>
                </a:solidFill>
                <a:latin typeface="Avenir Next LT Pro" panose="020B0504020202020204" pitchFamily="34" charset="77"/>
              </a:rPr>
              <a:t>Experience</a:t>
            </a:r>
            <a:endParaRPr lang="en-CA" sz="1400" b="1" noProof="0" dirty="0">
              <a:solidFill>
                <a:schemeClr val="bg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7543397-67C6-BD86-2B13-B87F67877819}"/>
              </a:ext>
            </a:extLst>
          </p:cNvPr>
          <p:cNvSpPr/>
          <p:nvPr/>
        </p:nvSpPr>
        <p:spPr>
          <a:xfrm flipV="1">
            <a:off x="8828991" y="3005723"/>
            <a:ext cx="524220" cy="214030"/>
          </a:xfrm>
          <a:custGeom>
            <a:avLst/>
            <a:gdLst>
              <a:gd name="connsiteX0" fmla="*/ 0 w 679976"/>
              <a:gd name="connsiteY0" fmla="*/ 484094 h 484094"/>
              <a:gd name="connsiteX1" fmla="*/ 309283 w 679976"/>
              <a:gd name="connsiteY1" fmla="*/ 376518 h 484094"/>
              <a:gd name="connsiteX2" fmla="*/ 632012 w 679976"/>
              <a:gd name="connsiteY2" fmla="*/ 121024 h 484094"/>
              <a:gd name="connsiteX3" fmla="*/ 672353 w 679976"/>
              <a:gd name="connsiteY3" fmla="*/ 0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76" h="484094">
                <a:moveTo>
                  <a:pt x="0" y="484094"/>
                </a:moveTo>
                <a:cubicBezTo>
                  <a:pt x="101974" y="460562"/>
                  <a:pt x="203948" y="437030"/>
                  <a:pt x="309283" y="376518"/>
                </a:cubicBezTo>
                <a:cubicBezTo>
                  <a:pt x="414618" y="316006"/>
                  <a:pt x="571500" y="183777"/>
                  <a:pt x="632012" y="121024"/>
                </a:cubicBezTo>
                <a:cubicBezTo>
                  <a:pt x="692524" y="58271"/>
                  <a:pt x="682438" y="29135"/>
                  <a:pt x="672353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06A779B-881E-D68E-A54D-77B0E968C2EF}"/>
              </a:ext>
            </a:extLst>
          </p:cNvPr>
          <p:cNvSpPr/>
          <p:nvPr/>
        </p:nvSpPr>
        <p:spPr>
          <a:xfrm>
            <a:off x="10995216" y="2907186"/>
            <a:ext cx="162225" cy="570739"/>
          </a:xfrm>
          <a:custGeom>
            <a:avLst/>
            <a:gdLst>
              <a:gd name="connsiteX0" fmla="*/ 0 w 679976"/>
              <a:gd name="connsiteY0" fmla="*/ 484094 h 484094"/>
              <a:gd name="connsiteX1" fmla="*/ 309283 w 679976"/>
              <a:gd name="connsiteY1" fmla="*/ 376518 h 484094"/>
              <a:gd name="connsiteX2" fmla="*/ 632012 w 679976"/>
              <a:gd name="connsiteY2" fmla="*/ 121024 h 484094"/>
              <a:gd name="connsiteX3" fmla="*/ 672353 w 679976"/>
              <a:gd name="connsiteY3" fmla="*/ 0 h 484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976" h="484094">
                <a:moveTo>
                  <a:pt x="0" y="484094"/>
                </a:moveTo>
                <a:cubicBezTo>
                  <a:pt x="101974" y="460562"/>
                  <a:pt x="203948" y="437030"/>
                  <a:pt x="309283" y="376518"/>
                </a:cubicBezTo>
                <a:cubicBezTo>
                  <a:pt x="414618" y="316006"/>
                  <a:pt x="571500" y="183777"/>
                  <a:pt x="632012" y="121024"/>
                </a:cubicBezTo>
                <a:cubicBezTo>
                  <a:pt x="692524" y="58271"/>
                  <a:pt x="682438" y="29135"/>
                  <a:pt x="672353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 : coins arrondis 23">
            <a:extLst>
              <a:ext uri="{FF2B5EF4-FFF2-40B4-BE49-F238E27FC236}">
                <a16:creationId xmlns:a16="http://schemas.microsoft.com/office/drawing/2014/main" id="{204B3927-E477-D82D-0EDD-6DA561647CAF}"/>
              </a:ext>
            </a:extLst>
          </p:cNvPr>
          <p:cNvSpPr>
            <a:spLocks/>
          </p:cNvSpPr>
          <p:nvPr/>
        </p:nvSpPr>
        <p:spPr>
          <a:xfrm>
            <a:off x="9991773" y="2031694"/>
            <a:ext cx="2144807" cy="846742"/>
          </a:xfrm>
          <a:prstGeom prst="roundRect">
            <a:avLst/>
          </a:prstGeom>
          <a:solidFill>
            <a:srgbClr val="156082">
              <a:alpha val="50196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noProof="0" dirty="0">
                <a:latin typeface="Avenir Next LT Pro" panose="020B0504020202020204" pitchFamily="34" charset="77"/>
              </a:rPr>
              <a:t>Population dynamics</a:t>
            </a:r>
            <a:endParaRPr lang="en-CA" sz="2000" b="1" noProof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8538C5-5F59-1E0F-5143-6D9EA372A578}"/>
              </a:ext>
            </a:extLst>
          </p:cNvPr>
          <p:cNvSpPr/>
          <p:nvPr/>
        </p:nvSpPr>
        <p:spPr>
          <a:xfrm>
            <a:off x="4289606" y="75373"/>
            <a:ext cx="3024000" cy="14760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BEF36F-5001-92A5-302A-B8A77EFA2E56}"/>
              </a:ext>
            </a:extLst>
          </p:cNvPr>
          <p:cNvSpPr txBox="1"/>
          <p:nvPr/>
        </p:nvSpPr>
        <p:spPr>
          <a:xfrm>
            <a:off x="4459955" y="1541532"/>
            <a:ext cx="2255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/>
                </a:solidFill>
              </a:rPr>
              <a:t>Season length</a:t>
            </a:r>
          </a:p>
        </p:txBody>
      </p:sp>
    </p:spTree>
    <p:extLst>
      <p:ext uri="{BB962C8B-B14F-4D97-AF65-F5344CB8AC3E}">
        <p14:creationId xmlns:p14="http://schemas.microsoft.com/office/powerpoint/2010/main" val="210905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Alignment">
    <a:dk1>
      <a:sysClr val="windowText" lastClr="000000"/>
    </a:dk1>
    <a:lt1>
      <a:sysClr val="window" lastClr="FFFFFF"/>
    </a:lt1>
    <a:dk2>
      <a:srgbClr val="3B3D38"/>
    </a:dk2>
    <a:lt2>
      <a:srgbClr val="F7F2EE"/>
    </a:lt2>
    <a:accent1>
      <a:srgbClr val="928A63"/>
    </a:accent1>
    <a:accent2>
      <a:srgbClr val="B57B6B"/>
    </a:accent2>
    <a:accent3>
      <a:srgbClr val="9E8484"/>
    </a:accent3>
    <a:accent4>
      <a:srgbClr val="7C8A75"/>
    </a:accent4>
    <a:accent5>
      <a:srgbClr val="8C8578"/>
    </a:accent5>
    <a:accent6>
      <a:srgbClr val="A18563"/>
    </a:accent6>
    <a:hlink>
      <a:srgbClr val="B57B6B"/>
    </a:hlink>
    <a:folHlink>
      <a:srgbClr val="7C8A75"/>
    </a:folHlink>
  </a:clrScheme>
  <a:fontScheme name="Custom 1">
    <a:majorFont>
      <a:latin typeface="Batang"/>
      <a:ea typeface=""/>
      <a:cs typeface=""/>
    </a:majorFont>
    <a:minorFont>
      <a:latin typeface="Avenir Next L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Alignment">
    <a:dk1>
      <a:sysClr val="windowText" lastClr="000000"/>
    </a:dk1>
    <a:lt1>
      <a:sysClr val="window" lastClr="FFFFFF"/>
    </a:lt1>
    <a:dk2>
      <a:srgbClr val="3B3D38"/>
    </a:dk2>
    <a:lt2>
      <a:srgbClr val="F7F2EE"/>
    </a:lt2>
    <a:accent1>
      <a:srgbClr val="928A63"/>
    </a:accent1>
    <a:accent2>
      <a:srgbClr val="B57B6B"/>
    </a:accent2>
    <a:accent3>
      <a:srgbClr val="9E8484"/>
    </a:accent3>
    <a:accent4>
      <a:srgbClr val="7C8A75"/>
    </a:accent4>
    <a:accent5>
      <a:srgbClr val="8C8578"/>
    </a:accent5>
    <a:accent6>
      <a:srgbClr val="A18563"/>
    </a:accent6>
    <a:hlink>
      <a:srgbClr val="B57B6B"/>
    </a:hlink>
    <a:folHlink>
      <a:srgbClr val="7C8A75"/>
    </a:folHlink>
  </a:clrScheme>
  <a:fontScheme name="Custom 1">
    <a:majorFont>
      <a:latin typeface="Batang"/>
      <a:ea typeface=""/>
      <a:cs typeface=""/>
    </a:majorFont>
    <a:minorFont>
      <a:latin typeface="Avenir Next LT Pro Ligh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415</Words>
  <Application>Microsoft Macintosh PowerPoint</Application>
  <PresentationFormat>Widescreen</PresentationFormat>
  <Paragraphs>150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Avenir Next LT Pro</vt:lpstr>
      <vt:lpstr>Avenir Next LT Pro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Augustin Birot</dc:creator>
  <cp:lastModifiedBy>Augustin Birot</cp:lastModifiedBy>
  <cp:revision>44</cp:revision>
  <dcterms:created xsi:type="dcterms:W3CDTF">2025-02-21T14:08:50Z</dcterms:created>
  <dcterms:modified xsi:type="dcterms:W3CDTF">2025-07-26T18:04:21Z</dcterms:modified>
</cp:coreProperties>
</file>